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sldIdLst>
    <p:sldId id="257" r:id="rId5"/>
    <p:sldId id="256" r:id="rId6"/>
    <p:sldId id="260" r:id="rId7"/>
    <p:sldId id="266" r:id="rId8"/>
    <p:sldId id="261" r:id="rId9"/>
    <p:sldId id="263" r:id="rId10"/>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1942"/>
    <a:srgbClr val="151A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19"/>
    <p:restoredTop sz="94694"/>
  </p:normalViewPr>
  <p:slideViewPr>
    <p:cSldViewPr snapToGrid="0" snapToObjects="1">
      <p:cViewPr varScale="1">
        <p:scale>
          <a:sx n="196" d="100"/>
          <a:sy n="196" d="100"/>
        </p:scale>
        <p:origin x="100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90EC9F93-9BF3-E546-89BA-377E80A65A40}" type="datetimeFigureOut">
              <a:rPr lang="en-US" smtClean="0"/>
              <a:t>8/26/21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56BCF5-E78C-E844-86AE-D34C2E486C4C}" type="slidenum">
              <a:rPr lang="en-US" smtClean="0"/>
              <a:t>‹#›</a:t>
            </a:fld>
            <a:endParaRPr lang="en-US"/>
          </a:p>
        </p:txBody>
      </p:sp>
    </p:spTree>
    <p:extLst>
      <p:ext uri="{BB962C8B-B14F-4D97-AF65-F5344CB8AC3E}">
        <p14:creationId xmlns:p14="http://schemas.microsoft.com/office/powerpoint/2010/main" val="2711994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0EC9F93-9BF3-E546-89BA-377E80A65A40}" type="datetimeFigureOut">
              <a:rPr lang="en-US" smtClean="0"/>
              <a:t>8/26/21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56BCF5-E78C-E844-86AE-D34C2E486C4C}" type="slidenum">
              <a:rPr lang="en-US" smtClean="0"/>
              <a:t>‹#›</a:t>
            </a:fld>
            <a:endParaRPr lang="en-US"/>
          </a:p>
        </p:txBody>
      </p:sp>
    </p:spTree>
    <p:extLst>
      <p:ext uri="{BB962C8B-B14F-4D97-AF65-F5344CB8AC3E}">
        <p14:creationId xmlns:p14="http://schemas.microsoft.com/office/powerpoint/2010/main" val="572121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0EC9F93-9BF3-E546-89BA-377E80A65A40}" type="datetimeFigureOut">
              <a:rPr lang="en-US" smtClean="0"/>
              <a:t>8/26/21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56BCF5-E78C-E844-86AE-D34C2E486C4C}" type="slidenum">
              <a:rPr lang="en-US" smtClean="0"/>
              <a:t>‹#›</a:t>
            </a:fld>
            <a:endParaRPr lang="en-US"/>
          </a:p>
        </p:txBody>
      </p:sp>
    </p:spTree>
    <p:extLst>
      <p:ext uri="{BB962C8B-B14F-4D97-AF65-F5344CB8AC3E}">
        <p14:creationId xmlns:p14="http://schemas.microsoft.com/office/powerpoint/2010/main" val="638632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0EC9F93-9BF3-E546-89BA-377E80A65A40}" type="datetimeFigureOut">
              <a:rPr lang="en-US" smtClean="0"/>
              <a:t>8/26/21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56BCF5-E78C-E844-86AE-D34C2E486C4C}" type="slidenum">
              <a:rPr lang="en-US" smtClean="0"/>
              <a:t>‹#›</a:t>
            </a:fld>
            <a:endParaRPr lang="en-US"/>
          </a:p>
        </p:txBody>
      </p:sp>
    </p:spTree>
    <p:extLst>
      <p:ext uri="{BB962C8B-B14F-4D97-AF65-F5344CB8AC3E}">
        <p14:creationId xmlns:p14="http://schemas.microsoft.com/office/powerpoint/2010/main" val="1808308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0EC9F93-9BF3-E546-89BA-377E80A65A40}" type="datetimeFigureOut">
              <a:rPr lang="en-US" smtClean="0"/>
              <a:t>8/26/21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56BCF5-E78C-E844-86AE-D34C2E486C4C}" type="slidenum">
              <a:rPr lang="en-US" smtClean="0"/>
              <a:t>‹#›</a:t>
            </a:fld>
            <a:endParaRPr lang="en-US"/>
          </a:p>
        </p:txBody>
      </p:sp>
    </p:spTree>
    <p:extLst>
      <p:ext uri="{BB962C8B-B14F-4D97-AF65-F5344CB8AC3E}">
        <p14:creationId xmlns:p14="http://schemas.microsoft.com/office/powerpoint/2010/main" val="1440666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0EC9F93-9BF3-E546-89BA-377E80A65A40}" type="datetimeFigureOut">
              <a:rPr lang="en-US" smtClean="0"/>
              <a:t>8/26/21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56BCF5-E78C-E844-86AE-D34C2E486C4C}" type="slidenum">
              <a:rPr lang="en-US" smtClean="0"/>
              <a:t>‹#›</a:t>
            </a:fld>
            <a:endParaRPr lang="en-US"/>
          </a:p>
        </p:txBody>
      </p:sp>
    </p:spTree>
    <p:extLst>
      <p:ext uri="{BB962C8B-B14F-4D97-AF65-F5344CB8AC3E}">
        <p14:creationId xmlns:p14="http://schemas.microsoft.com/office/powerpoint/2010/main" val="404615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0EC9F93-9BF3-E546-89BA-377E80A65A40}" type="datetimeFigureOut">
              <a:rPr lang="en-US" smtClean="0"/>
              <a:t>8/26/21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56BCF5-E78C-E844-86AE-D34C2E486C4C}" type="slidenum">
              <a:rPr lang="en-US" smtClean="0"/>
              <a:t>‹#›</a:t>
            </a:fld>
            <a:endParaRPr lang="en-US"/>
          </a:p>
        </p:txBody>
      </p:sp>
    </p:spTree>
    <p:extLst>
      <p:ext uri="{BB962C8B-B14F-4D97-AF65-F5344CB8AC3E}">
        <p14:creationId xmlns:p14="http://schemas.microsoft.com/office/powerpoint/2010/main" val="2652338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0EC9F93-9BF3-E546-89BA-377E80A65A40}" type="datetimeFigureOut">
              <a:rPr lang="en-US" smtClean="0"/>
              <a:t>8/26/21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56BCF5-E78C-E844-86AE-D34C2E486C4C}" type="slidenum">
              <a:rPr lang="en-US" smtClean="0"/>
              <a:t>‹#›</a:t>
            </a:fld>
            <a:endParaRPr lang="en-US"/>
          </a:p>
        </p:txBody>
      </p:sp>
    </p:spTree>
    <p:extLst>
      <p:ext uri="{BB962C8B-B14F-4D97-AF65-F5344CB8AC3E}">
        <p14:creationId xmlns:p14="http://schemas.microsoft.com/office/powerpoint/2010/main" val="2034495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EC9F93-9BF3-E546-89BA-377E80A65A40}" type="datetimeFigureOut">
              <a:rPr lang="en-US" smtClean="0"/>
              <a:t>8/26/21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56BCF5-E78C-E844-86AE-D34C2E486C4C}" type="slidenum">
              <a:rPr lang="en-US" smtClean="0"/>
              <a:t>‹#›</a:t>
            </a:fld>
            <a:endParaRPr lang="en-US"/>
          </a:p>
        </p:txBody>
      </p:sp>
    </p:spTree>
    <p:extLst>
      <p:ext uri="{BB962C8B-B14F-4D97-AF65-F5344CB8AC3E}">
        <p14:creationId xmlns:p14="http://schemas.microsoft.com/office/powerpoint/2010/main" val="2785567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0EC9F93-9BF3-E546-89BA-377E80A65A40}" type="datetimeFigureOut">
              <a:rPr lang="en-US" smtClean="0"/>
              <a:t>8/26/21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56BCF5-E78C-E844-86AE-D34C2E486C4C}" type="slidenum">
              <a:rPr lang="en-US" smtClean="0"/>
              <a:t>‹#›</a:t>
            </a:fld>
            <a:endParaRPr lang="en-US"/>
          </a:p>
        </p:txBody>
      </p:sp>
    </p:spTree>
    <p:extLst>
      <p:ext uri="{BB962C8B-B14F-4D97-AF65-F5344CB8AC3E}">
        <p14:creationId xmlns:p14="http://schemas.microsoft.com/office/powerpoint/2010/main" val="3901619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0EC9F93-9BF3-E546-89BA-377E80A65A40}" type="datetimeFigureOut">
              <a:rPr lang="en-US" smtClean="0"/>
              <a:t>8/26/21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56BCF5-E78C-E844-86AE-D34C2E486C4C}" type="slidenum">
              <a:rPr lang="en-US" smtClean="0"/>
              <a:t>‹#›</a:t>
            </a:fld>
            <a:endParaRPr lang="en-US"/>
          </a:p>
        </p:txBody>
      </p:sp>
    </p:spTree>
    <p:extLst>
      <p:ext uri="{BB962C8B-B14F-4D97-AF65-F5344CB8AC3E}">
        <p14:creationId xmlns:p14="http://schemas.microsoft.com/office/powerpoint/2010/main" val="913979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EC9F93-9BF3-E546-89BA-377E80A65A40}" type="datetimeFigureOut">
              <a:rPr lang="en-US" smtClean="0"/>
              <a:t>8/26/21</a:t>
            </a:fld>
            <a:endParaRPr 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56BCF5-E78C-E844-86AE-D34C2E486C4C}" type="slidenum">
              <a:rPr lang="en-US" smtClean="0"/>
              <a:t>‹#›</a:t>
            </a:fld>
            <a:endParaRPr lang="en-US"/>
          </a:p>
        </p:txBody>
      </p:sp>
    </p:spTree>
    <p:extLst>
      <p:ext uri="{BB962C8B-B14F-4D97-AF65-F5344CB8AC3E}">
        <p14:creationId xmlns:p14="http://schemas.microsoft.com/office/powerpoint/2010/main" val="37187896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hyperlink" Target="https://www.linkedin.com/company/australian-urban-observatory"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hyperlink" Target="https://auo.org.au/" TargetMode="External"/><Relationship Id="rId5" Type="http://schemas.openxmlformats.org/officeDocument/2006/relationships/hyperlink" Target="https://www.instagram.com/auo.org.au/" TargetMode="External"/><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hyperlink" Target="https://twitter.com/the_AUO"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auo.org.au/"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https://auo.org.au/portal/metadata/urban-liveability-index/" TargetMode="External"/><Relationship Id="rId18" Type="http://schemas.openxmlformats.org/officeDocument/2006/relationships/image" Target="../media/image14.png"/><Relationship Id="rId3" Type="http://schemas.openxmlformats.org/officeDocument/2006/relationships/hyperlink" Target="https://auo.org.au/" TargetMode="External"/><Relationship Id="rId21" Type="http://schemas.openxmlformats.org/officeDocument/2006/relationships/hyperlink" Target="https://auo.org.au/portal/metadata/walkability/" TargetMode="External"/><Relationship Id="rId7" Type="http://schemas.openxmlformats.org/officeDocument/2006/relationships/hyperlink" Target="https://auo.org.au/portal/metadata/employment/" TargetMode="External"/><Relationship Id="rId12" Type="http://schemas.openxmlformats.org/officeDocument/2006/relationships/image" Target="../media/image11.png"/><Relationship Id="rId17" Type="http://schemas.openxmlformats.org/officeDocument/2006/relationships/hyperlink" Target="https://auo.org.au/portal/metadata/access-to-public-transport/" TargetMode="External"/><Relationship Id="rId2" Type="http://schemas.openxmlformats.org/officeDocument/2006/relationships/image" Target="../media/image1.jpg"/><Relationship Id="rId16" Type="http://schemas.openxmlformats.org/officeDocument/2006/relationships/image" Target="../media/image13.png"/><Relationship Id="rId20"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hyperlink" Target="https://auo.org.au/portal/metadata/housing/" TargetMode="External"/><Relationship Id="rId24" Type="http://schemas.openxmlformats.org/officeDocument/2006/relationships/image" Target="../media/image3.png"/><Relationship Id="rId5" Type="http://schemas.openxmlformats.org/officeDocument/2006/relationships/hyperlink" Target="https://auo.org.au/portal/metadata/alcohol/" TargetMode="External"/><Relationship Id="rId15" Type="http://schemas.openxmlformats.org/officeDocument/2006/relationships/hyperlink" Target="https://auo.org.au/portal/metadata/access-to-areas-of-public-open-space/" TargetMode="External"/><Relationship Id="rId23" Type="http://schemas.openxmlformats.org/officeDocument/2006/relationships/image" Target="../media/image17.png"/><Relationship Id="rId10" Type="http://schemas.openxmlformats.org/officeDocument/2006/relationships/image" Target="../media/image10.png"/><Relationship Id="rId19" Type="http://schemas.openxmlformats.org/officeDocument/2006/relationships/hyperlink" Target="https://auo.org.au/portal/metadata/social-infrastructure-mix-index/" TargetMode="External"/><Relationship Id="rId4" Type="http://schemas.openxmlformats.org/officeDocument/2006/relationships/image" Target="../media/image2.png"/><Relationship Id="rId9" Type="http://schemas.openxmlformats.org/officeDocument/2006/relationships/hyperlink" Target="https://auo.org.au/portal/metadata/access-to-food/" TargetMode="External"/><Relationship Id="rId14" Type="http://schemas.openxmlformats.org/officeDocument/2006/relationships/image" Target="../media/image12.png"/><Relationship Id="rId22"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hyperlink" Target="https://auo.org.au/" TargetMode="Externa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hyperlink" Target="https://auo.org.au/" TargetMode="Externa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hyperlink" Target="mailto:katherine.murray@rmit.edu.au?subject=Becoming%20a%20Partner%20of%20the%20Australia%20Urban%20Observatory" TargetMode="External"/><Relationship Id="rId13" Type="http://schemas.openxmlformats.org/officeDocument/2006/relationships/image" Target="../media/image23.png"/><Relationship Id="rId18" Type="http://schemas.openxmlformats.org/officeDocument/2006/relationships/image" Target="../media/image3.png"/><Relationship Id="rId3" Type="http://schemas.openxmlformats.org/officeDocument/2006/relationships/hyperlink" Target="https://auo.org.au/" TargetMode="External"/><Relationship Id="rId7" Type="http://schemas.openxmlformats.org/officeDocument/2006/relationships/hyperlink" Target="mailto:melanie.davern@rmit.edu.au" TargetMode="External"/><Relationship Id="rId12" Type="http://schemas.openxmlformats.org/officeDocument/2006/relationships/image" Target="../media/image22.jpg"/><Relationship Id="rId17" Type="http://schemas.openxmlformats.org/officeDocument/2006/relationships/image" Target="../media/image27.png"/><Relationship Id="rId2" Type="http://schemas.openxmlformats.org/officeDocument/2006/relationships/image" Target="../media/image1.jpg"/><Relationship Id="rId16" Type="http://schemas.openxmlformats.org/officeDocument/2006/relationships/image" Target="../media/image26.jpg"/><Relationship Id="rId1" Type="http://schemas.openxmlformats.org/officeDocument/2006/relationships/slideLayout" Target="../slideLayouts/slideLayout1.xml"/><Relationship Id="rId6" Type="http://schemas.openxmlformats.org/officeDocument/2006/relationships/image" Target="../media/image19.jpg"/><Relationship Id="rId11" Type="http://schemas.openxmlformats.org/officeDocument/2006/relationships/image" Target="../media/image21.png"/><Relationship Id="rId5" Type="http://schemas.openxmlformats.org/officeDocument/2006/relationships/image" Target="../media/image18.jpg"/><Relationship Id="rId15" Type="http://schemas.openxmlformats.org/officeDocument/2006/relationships/image" Target="../media/image25.png"/><Relationship Id="rId10" Type="http://schemas.openxmlformats.org/officeDocument/2006/relationships/hyperlink" Target="mailto:auo@rmit.edu.au?subject=Becoming%20a%20Partner%20of%20the%20Australia%20Urban%20Observatory" TargetMode="External"/><Relationship Id="rId4" Type="http://schemas.openxmlformats.org/officeDocument/2006/relationships/image" Target="../media/image2.png"/><Relationship Id="rId9" Type="http://schemas.openxmlformats.org/officeDocument/2006/relationships/image" Target="../media/image20.tif"/><Relationship Id="rId1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F55E7-3F5A-7A4E-BA7B-0B7AB51AC3E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CF139AE-0DC3-EC4F-A69F-2504856ADFF1}"/>
              </a:ext>
            </a:extLst>
          </p:cNvPr>
          <p:cNvSpPr>
            <a:spLocks noGrp="1"/>
          </p:cNvSpPr>
          <p:nvPr>
            <p:ph type="subTitle" idx="1"/>
          </p:nvPr>
        </p:nvSpPr>
        <p:spPr/>
        <p:txBody>
          <a:bodyPr/>
          <a:lstStyle/>
          <a:p>
            <a:endParaRPr lang="en-US"/>
          </a:p>
        </p:txBody>
      </p:sp>
      <p:pic>
        <p:nvPicPr>
          <p:cNvPr id="5" name="Picture 4" descr="A store inside of a building&#10;&#10;Description automatically generated">
            <a:extLst>
              <a:ext uri="{FF2B5EF4-FFF2-40B4-BE49-F238E27FC236}">
                <a16:creationId xmlns:a16="http://schemas.microsoft.com/office/drawing/2014/main" id="{1A15E806-1B41-6147-B981-5D9E68FF3433}"/>
              </a:ext>
            </a:extLst>
          </p:cNvPr>
          <p:cNvPicPr>
            <a:picLocks noChangeAspect="1"/>
          </p:cNvPicPr>
          <p:nvPr/>
        </p:nvPicPr>
        <p:blipFill rotWithShape="1">
          <a:blip r:embed="rId2"/>
          <a:srcRect l="7566" r="5758"/>
          <a:stretch/>
        </p:blipFill>
        <p:spPr>
          <a:xfrm>
            <a:off x="0" y="0"/>
            <a:ext cx="9906000" cy="6858000"/>
          </a:xfrm>
          <a:prstGeom prst="rect">
            <a:avLst/>
          </a:prstGeom>
          <a:solidFill>
            <a:schemeClr val="accent2"/>
          </a:solidFill>
        </p:spPr>
      </p:pic>
      <p:sp>
        <p:nvSpPr>
          <p:cNvPr id="10" name="Rectangle 9">
            <a:extLst>
              <a:ext uri="{FF2B5EF4-FFF2-40B4-BE49-F238E27FC236}">
                <a16:creationId xmlns:a16="http://schemas.microsoft.com/office/drawing/2014/main" id="{D5291756-F9FA-7A4B-B97C-E30F505BB71B}"/>
              </a:ext>
            </a:extLst>
          </p:cNvPr>
          <p:cNvSpPr/>
          <p:nvPr/>
        </p:nvSpPr>
        <p:spPr>
          <a:xfrm>
            <a:off x="349124" y="302124"/>
            <a:ext cx="4545712" cy="6257076"/>
          </a:xfrm>
          <a:prstGeom prst="rect">
            <a:avLst/>
          </a:prstGeom>
          <a:solidFill>
            <a:srgbClr val="141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FA4D9BE-FAD4-ED4D-8348-B2E887E5E67D}"/>
              </a:ext>
            </a:extLst>
          </p:cNvPr>
          <p:cNvPicPr>
            <a:picLocks noChangeAspect="1"/>
          </p:cNvPicPr>
          <p:nvPr/>
        </p:nvPicPr>
        <p:blipFill>
          <a:blip r:embed="rId3"/>
          <a:stretch>
            <a:fillRect/>
          </a:stretch>
        </p:blipFill>
        <p:spPr>
          <a:xfrm>
            <a:off x="473080" y="893267"/>
            <a:ext cx="4297800" cy="1789110"/>
          </a:xfrm>
          <a:prstGeom prst="rect">
            <a:avLst/>
          </a:prstGeom>
        </p:spPr>
      </p:pic>
      <p:sp>
        <p:nvSpPr>
          <p:cNvPr id="4" name="TextBox 3">
            <a:extLst>
              <a:ext uri="{FF2B5EF4-FFF2-40B4-BE49-F238E27FC236}">
                <a16:creationId xmlns:a16="http://schemas.microsoft.com/office/drawing/2014/main" id="{C52BE4E1-916A-EE4E-B37F-B1A8F08F4F72}"/>
              </a:ext>
            </a:extLst>
          </p:cNvPr>
          <p:cNvSpPr txBox="1"/>
          <p:nvPr/>
        </p:nvSpPr>
        <p:spPr>
          <a:xfrm>
            <a:off x="695384" y="4085407"/>
            <a:ext cx="4297799" cy="954107"/>
          </a:xfrm>
          <a:prstGeom prst="rect">
            <a:avLst/>
          </a:prstGeom>
          <a:noFill/>
        </p:spPr>
        <p:txBody>
          <a:bodyPr wrap="square" rtlCol="0">
            <a:spAutoFit/>
          </a:bodyPr>
          <a:lstStyle/>
          <a:p>
            <a:r>
              <a:rPr lang="en-US" sz="2800" b="1" dirty="0">
                <a:solidFill>
                  <a:schemeClr val="bg1"/>
                </a:solidFill>
                <a:latin typeface="Poppins" panose="02000000000000000000" pitchFamily="2" charset="77"/>
                <a:cs typeface="Poppins" panose="02000000000000000000" pitchFamily="2" charset="77"/>
              </a:rPr>
              <a:t>Paid Partnership </a:t>
            </a:r>
            <a:br>
              <a:rPr lang="en-US" sz="2800" b="1" dirty="0">
                <a:solidFill>
                  <a:schemeClr val="bg1"/>
                </a:solidFill>
                <a:latin typeface="Poppins" panose="02000000000000000000" pitchFamily="2" charset="77"/>
                <a:cs typeface="Poppins" panose="02000000000000000000" pitchFamily="2" charset="77"/>
              </a:rPr>
            </a:br>
            <a:r>
              <a:rPr lang="en-US" sz="2800" b="1" dirty="0">
                <a:solidFill>
                  <a:schemeClr val="bg1"/>
                </a:solidFill>
                <a:latin typeface="Poppins" panose="02000000000000000000" pitchFamily="2" charset="77"/>
                <a:cs typeface="Poppins" panose="02000000000000000000" pitchFamily="2" charset="77"/>
              </a:rPr>
              <a:t>Prospectus</a:t>
            </a:r>
          </a:p>
        </p:txBody>
      </p:sp>
      <p:pic>
        <p:nvPicPr>
          <p:cNvPr id="7" name="Picture 6" descr="A picture containing shirt&#10;&#10;Description automatically generated">
            <a:extLst>
              <a:ext uri="{FF2B5EF4-FFF2-40B4-BE49-F238E27FC236}">
                <a16:creationId xmlns:a16="http://schemas.microsoft.com/office/drawing/2014/main" id="{B293513D-5970-574A-A897-182D69ED7C11}"/>
              </a:ext>
            </a:extLst>
          </p:cNvPr>
          <p:cNvPicPr>
            <a:picLocks noChangeAspect="1"/>
          </p:cNvPicPr>
          <p:nvPr/>
        </p:nvPicPr>
        <p:blipFill rotWithShape="1">
          <a:blip r:embed="rId4"/>
          <a:srcRect l="-1" r="52782" b="15363"/>
          <a:stretch/>
        </p:blipFill>
        <p:spPr>
          <a:xfrm>
            <a:off x="3555812" y="5522883"/>
            <a:ext cx="1106228" cy="944670"/>
          </a:xfrm>
          <a:prstGeom prst="rect">
            <a:avLst/>
          </a:prstGeom>
        </p:spPr>
      </p:pic>
      <p:sp>
        <p:nvSpPr>
          <p:cNvPr id="17" name="TextBox 16">
            <a:extLst>
              <a:ext uri="{FF2B5EF4-FFF2-40B4-BE49-F238E27FC236}">
                <a16:creationId xmlns:a16="http://schemas.microsoft.com/office/drawing/2014/main" id="{C28856A2-99E6-1A4C-BB66-877A3B175E70}"/>
              </a:ext>
            </a:extLst>
          </p:cNvPr>
          <p:cNvSpPr txBox="1"/>
          <p:nvPr/>
        </p:nvSpPr>
        <p:spPr>
          <a:xfrm>
            <a:off x="695385" y="2722891"/>
            <a:ext cx="4297799" cy="523220"/>
          </a:xfrm>
          <a:prstGeom prst="rect">
            <a:avLst/>
          </a:prstGeom>
          <a:noFill/>
        </p:spPr>
        <p:txBody>
          <a:bodyPr wrap="square" rtlCol="0">
            <a:spAutoFit/>
          </a:bodyPr>
          <a:lstStyle/>
          <a:p>
            <a:r>
              <a:rPr lang="en-US" sz="1400" dirty="0">
                <a:solidFill>
                  <a:schemeClr val="bg1"/>
                </a:solidFill>
                <a:latin typeface="Poppins" panose="02000000000000000000" pitchFamily="2" charset="77"/>
                <a:cs typeface="Poppins" panose="02000000000000000000" pitchFamily="2" charset="77"/>
              </a:rPr>
              <a:t>Observation • Understanding • Action</a:t>
            </a:r>
          </a:p>
          <a:p>
            <a:r>
              <a:rPr lang="en-US" sz="1400" dirty="0">
                <a:solidFill>
                  <a:schemeClr val="bg1"/>
                </a:solidFill>
                <a:latin typeface="Poppins" panose="02000000000000000000" pitchFamily="2" charset="77"/>
                <a:cs typeface="Poppins" panose="02000000000000000000" pitchFamily="2" charset="77"/>
              </a:rPr>
              <a:t>Your pathway to </a:t>
            </a:r>
            <a:r>
              <a:rPr lang="en-US" sz="1400" dirty="0" err="1">
                <a:solidFill>
                  <a:schemeClr val="bg1"/>
                </a:solidFill>
                <a:latin typeface="Poppins" panose="02000000000000000000" pitchFamily="2" charset="77"/>
                <a:cs typeface="Poppins" panose="02000000000000000000" pitchFamily="2" charset="77"/>
              </a:rPr>
              <a:t>liveable</a:t>
            </a:r>
            <a:r>
              <a:rPr lang="en-US" sz="1400" dirty="0">
                <a:solidFill>
                  <a:schemeClr val="bg1"/>
                </a:solidFill>
                <a:latin typeface="Poppins" panose="02000000000000000000" pitchFamily="2" charset="77"/>
                <a:cs typeface="Poppins" panose="02000000000000000000" pitchFamily="2" charset="77"/>
              </a:rPr>
              <a:t> cities</a:t>
            </a:r>
          </a:p>
        </p:txBody>
      </p:sp>
      <p:sp>
        <p:nvSpPr>
          <p:cNvPr id="18" name="Rectangle 17">
            <a:extLst>
              <a:ext uri="{FF2B5EF4-FFF2-40B4-BE49-F238E27FC236}">
                <a16:creationId xmlns:a16="http://schemas.microsoft.com/office/drawing/2014/main" id="{4B5F72D8-6842-0E49-B936-4F440150EAD4}"/>
              </a:ext>
            </a:extLst>
          </p:cNvPr>
          <p:cNvSpPr/>
          <p:nvPr/>
        </p:nvSpPr>
        <p:spPr>
          <a:xfrm>
            <a:off x="5011164" y="5775335"/>
            <a:ext cx="4545712" cy="783865"/>
          </a:xfrm>
          <a:prstGeom prst="rect">
            <a:avLst/>
          </a:prstGeom>
          <a:solidFill>
            <a:srgbClr val="141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lose up of a logo&#10;&#10;Description automatically generated">
            <a:hlinkClick r:id="rId5"/>
            <a:extLst>
              <a:ext uri="{FF2B5EF4-FFF2-40B4-BE49-F238E27FC236}">
                <a16:creationId xmlns:a16="http://schemas.microsoft.com/office/drawing/2014/main" id="{71FE4DAA-F099-184A-9DA4-E2C0DE857D88}"/>
              </a:ext>
            </a:extLst>
          </p:cNvPr>
          <p:cNvPicPr>
            <a:picLocks noChangeAspect="1"/>
          </p:cNvPicPr>
          <p:nvPr/>
        </p:nvPicPr>
        <p:blipFill>
          <a:blip r:embed="rId6"/>
          <a:stretch>
            <a:fillRect/>
          </a:stretch>
        </p:blipFill>
        <p:spPr>
          <a:xfrm>
            <a:off x="6240393" y="6048761"/>
            <a:ext cx="249399" cy="249399"/>
          </a:xfrm>
          <a:prstGeom prst="rect">
            <a:avLst/>
          </a:prstGeom>
        </p:spPr>
      </p:pic>
      <p:pic>
        <p:nvPicPr>
          <p:cNvPr id="20" name="Picture 19" descr="A picture containing drawing&#10;&#10;Description automatically generated">
            <a:hlinkClick r:id="rId7"/>
            <a:extLst>
              <a:ext uri="{FF2B5EF4-FFF2-40B4-BE49-F238E27FC236}">
                <a16:creationId xmlns:a16="http://schemas.microsoft.com/office/drawing/2014/main" id="{B638A16F-5427-E049-B81D-AE587EE762CE}"/>
              </a:ext>
            </a:extLst>
          </p:cNvPr>
          <p:cNvPicPr>
            <a:picLocks noChangeAspect="1"/>
          </p:cNvPicPr>
          <p:nvPr/>
        </p:nvPicPr>
        <p:blipFill>
          <a:blip r:embed="rId8"/>
          <a:stretch>
            <a:fillRect/>
          </a:stretch>
        </p:blipFill>
        <p:spPr>
          <a:xfrm>
            <a:off x="5354108" y="6037921"/>
            <a:ext cx="249399" cy="249399"/>
          </a:xfrm>
          <a:prstGeom prst="rect">
            <a:avLst/>
          </a:prstGeom>
        </p:spPr>
      </p:pic>
      <p:pic>
        <p:nvPicPr>
          <p:cNvPr id="21" name="Picture 20" descr="A picture containing bird&#10;&#10;Description automatically generated">
            <a:hlinkClick r:id="rId9"/>
            <a:extLst>
              <a:ext uri="{FF2B5EF4-FFF2-40B4-BE49-F238E27FC236}">
                <a16:creationId xmlns:a16="http://schemas.microsoft.com/office/drawing/2014/main" id="{1616500C-4386-8249-91AB-841558882050}"/>
              </a:ext>
            </a:extLst>
          </p:cNvPr>
          <p:cNvPicPr>
            <a:picLocks noChangeAspect="1"/>
          </p:cNvPicPr>
          <p:nvPr/>
        </p:nvPicPr>
        <p:blipFill>
          <a:blip r:embed="rId10"/>
          <a:stretch>
            <a:fillRect/>
          </a:stretch>
        </p:blipFill>
        <p:spPr>
          <a:xfrm>
            <a:off x="5786411" y="6037922"/>
            <a:ext cx="271078" cy="271078"/>
          </a:xfrm>
          <a:prstGeom prst="rect">
            <a:avLst/>
          </a:prstGeom>
        </p:spPr>
      </p:pic>
      <p:sp>
        <p:nvSpPr>
          <p:cNvPr id="6" name="Rectangle 5">
            <a:hlinkClick r:id="rId11"/>
            <a:extLst>
              <a:ext uri="{FF2B5EF4-FFF2-40B4-BE49-F238E27FC236}">
                <a16:creationId xmlns:a16="http://schemas.microsoft.com/office/drawing/2014/main" id="{5A25C68A-830D-CE4A-BFED-347290F470DE}"/>
              </a:ext>
            </a:extLst>
          </p:cNvPr>
          <p:cNvSpPr/>
          <p:nvPr/>
        </p:nvSpPr>
        <p:spPr>
          <a:xfrm>
            <a:off x="7776242" y="6042567"/>
            <a:ext cx="1521439" cy="355531"/>
          </a:xfrm>
          <a:prstGeom prst="rect">
            <a:avLst/>
          </a:prstGeom>
          <a:solidFill>
            <a:srgbClr val="141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1489D2C-06D2-AF48-846D-768FC116DC67}"/>
              </a:ext>
            </a:extLst>
          </p:cNvPr>
          <p:cNvSpPr txBox="1"/>
          <p:nvPr/>
        </p:nvSpPr>
        <p:spPr>
          <a:xfrm>
            <a:off x="7711200" y="5936433"/>
            <a:ext cx="1702239" cy="461665"/>
          </a:xfrm>
          <a:prstGeom prst="rect">
            <a:avLst/>
          </a:prstGeom>
          <a:noFill/>
        </p:spPr>
        <p:txBody>
          <a:bodyPr wrap="square" rtlCol="0">
            <a:spAutoFit/>
          </a:bodyPr>
          <a:lstStyle/>
          <a:p>
            <a:pPr>
              <a:lnSpc>
                <a:spcPct val="120000"/>
              </a:lnSpc>
            </a:pPr>
            <a:r>
              <a:rPr lang="en-US" sz="2000" b="1" dirty="0" err="1">
                <a:solidFill>
                  <a:schemeClr val="bg1"/>
                </a:solidFill>
                <a:latin typeface="Poppins" panose="02000000000000000000" pitchFamily="2" charset="77"/>
                <a:cs typeface="Poppins" panose="02000000000000000000" pitchFamily="2" charset="77"/>
              </a:rPr>
              <a:t>auo.org.au</a:t>
            </a:r>
            <a:endParaRPr lang="en-US" sz="2000" b="1" dirty="0">
              <a:solidFill>
                <a:schemeClr val="bg1"/>
              </a:solidFill>
              <a:latin typeface="Poppins" panose="02000000000000000000" pitchFamily="2" charset="77"/>
              <a:cs typeface="Poppins" panose="02000000000000000000" pitchFamily="2" charset="77"/>
            </a:endParaRPr>
          </a:p>
        </p:txBody>
      </p:sp>
    </p:spTree>
    <p:extLst>
      <p:ext uri="{BB962C8B-B14F-4D97-AF65-F5344CB8AC3E}">
        <p14:creationId xmlns:p14="http://schemas.microsoft.com/office/powerpoint/2010/main" val="3920996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ore inside of a building&#10;&#10;Description automatically generated">
            <a:extLst>
              <a:ext uri="{FF2B5EF4-FFF2-40B4-BE49-F238E27FC236}">
                <a16:creationId xmlns:a16="http://schemas.microsoft.com/office/drawing/2014/main" id="{1A15E806-1B41-6147-B981-5D9E68FF3433}"/>
              </a:ext>
            </a:extLst>
          </p:cNvPr>
          <p:cNvPicPr>
            <a:picLocks noChangeAspect="1"/>
          </p:cNvPicPr>
          <p:nvPr/>
        </p:nvPicPr>
        <p:blipFill rotWithShape="1">
          <a:blip r:embed="rId2"/>
          <a:srcRect l="7566" r="5758"/>
          <a:stretch/>
        </p:blipFill>
        <p:spPr>
          <a:xfrm>
            <a:off x="0" y="0"/>
            <a:ext cx="9906000" cy="6858000"/>
          </a:xfrm>
          <a:prstGeom prst="rect">
            <a:avLst/>
          </a:prstGeom>
          <a:solidFill>
            <a:schemeClr val="accent2"/>
          </a:solidFill>
        </p:spPr>
      </p:pic>
      <p:sp>
        <p:nvSpPr>
          <p:cNvPr id="10" name="Rectangle 9">
            <a:extLst>
              <a:ext uri="{FF2B5EF4-FFF2-40B4-BE49-F238E27FC236}">
                <a16:creationId xmlns:a16="http://schemas.microsoft.com/office/drawing/2014/main" id="{D5291756-F9FA-7A4B-B97C-E30F505BB71B}"/>
              </a:ext>
            </a:extLst>
          </p:cNvPr>
          <p:cNvSpPr/>
          <p:nvPr/>
        </p:nvSpPr>
        <p:spPr>
          <a:xfrm>
            <a:off x="0" y="0"/>
            <a:ext cx="9906000" cy="757726"/>
          </a:xfrm>
          <a:prstGeom prst="rect">
            <a:avLst/>
          </a:prstGeom>
          <a:solidFill>
            <a:srgbClr val="141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hlinkClick r:id="rId3"/>
            <a:extLst>
              <a:ext uri="{FF2B5EF4-FFF2-40B4-BE49-F238E27FC236}">
                <a16:creationId xmlns:a16="http://schemas.microsoft.com/office/drawing/2014/main" id="{7FA4D9BE-FAD4-ED4D-8348-B2E887E5E67D}"/>
              </a:ext>
            </a:extLst>
          </p:cNvPr>
          <p:cNvPicPr>
            <a:picLocks noChangeAspect="1"/>
          </p:cNvPicPr>
          <p:nvPr/>
        </p:nvPicPr>
        <p:blipFill>
          <a:blip r:embed="rId4"/>
          <a:stretch>
            <a:fillRect/>
          </a:stretch>
        </p:blipFill>
        <p:spPr>
          <a:xfrm>
            <a:off x="143999" y="84839"/>
            <a:ext cx="1447201" cy="602448"/>
          </a:xfrm>
          <a:prstGeom prst="rect">
            <a:avLst/>
          </a:prstGeom>
        </p:spPr>
      </p:pic>
      <p:pic>
        <p:nvPicPr>
          <p:cNvPr id="11" name="Picture 10" descr="A picture containing shirt&#10;&#10;Description automatically generated">
            <a:extLst>
              <a:ext uri="{FF2B5EF4-FFF2-40B4-BE49-F238E27FC236}">
                <a16:creationId xmlns:a16="http://schemas.microsoft.com/office/drawing/2014/main" id="{5A9FEBB8-4676-6A45-AC01-490A34999613}"/>
              </a:ext>
            </a:extLst>
          </p:cNvPr>
          <p:cNvPicPr>
            <a:picLocks noChangeAspect="1"/>
          </p:cNvPicPr>
          <p:nvPr/>
        </p:nvPicPr>
        <p:blipFill rotWithShape="1">
          <a:blip r:embed="rId5"/>
          <a:srcRect r="52728"/>
          <a:stretch/>
        </p:blipFill>
        <p:spPr>
          <a:xfrm>
            <a:off x="8966812" y="46215"/>
            <a:ext cx="674416" cy="679696"/>
          </a:xfrm>
          <a:prstGeom prst="rect">
            <a:avLst/>
          </a:prstGeom>
        </p:spPr>
      </p:pic>
      <p:sp>
        <p:nvSpPr>
          <p:cNvPr id="13" name="Rectangle 12">
            <a:extLst>
              <a:ext uri="{FF2B5EF4-FFF2-40B4-BE49-F238E27FC236}">
                <a16:creationId xmlns:a16="http://schemas.microsoft.com/office/drawing/2014/main" id="{2DD1F7E6-2A48-2647-8C50-48054A92DCA3}"/>
              </a:ext>
            </a:extLst>
          </p:cNvPr>
          <p:cNvSpPr/>
          <p:nvPr/>
        </p:nvSpPr>
        <p:spPr>
          <a:xfrm>
            <a:off x="355161" y="1051200"/>
            <a:ext cx="4539675" cy="55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4E376A0-16F7-0845-8B98-B11F13B17122}"/>
              </a:ext>
            </a:extLst>
          </p:cNvPr>
          <p:cNvSpPr txBox="1"/>
          <p:nvPr/>
        </p:nvSpPr>
        <p:spPr>
          <a:xfrm>
            <a:off x="543525" y="1238400"/>
            <a:ext cx="4172475" cy="5029069"/>
          </a:xfrm>
          <a:prstGeom prst="rect">
            <a:avLst/>
          </a:prstGeom>
          <a:noFill/>
        </p:spPr>
        <p:txBody>
          <a:bodyPr wrap="square" rtlCol="0">
            <a:spAutoFit/>
          </a:bodyPr>
          <a:lstStyle/>
          <a:p>
            <a:r>
              <a:rPr lang="en-US" sz="1600" b="1" dirty="0">
                <a:solidFill>
                  <a:srgbClr val="141942"/>
                </a:solidFill>
                <a:latin typeface="Poppins" panose="02000000000000000000" pitchFamily="2" charset="77"/>
                <a:cs typeface="Poppins" panose="02000000000000000000" pitchFamily="2" charset="77"/>
              </a:rPr>
              <a:t>How do we create </a:t>
            </a:r>
            <a:r>
              <a:rPr lang="en-US" sz="1600" b="1" dirty="0" err="1">
                <a:solidFill>
                  <a:srgbClr val="141942"/>
                </a:solidFill>
                <a:latin typeface="Poppins" panose="02000000000000000000" pitchFamily="2" charset="77"/>
                <a:cs typeface="Poppins" panose="02000000000000000000" pitchFamily="2" charset="77"/>
              </a:rPr>
              <a:t>liveable</a:t>
            </a:r>
            <a:r>
              <a:rPr lang="en-US" sz="1600" b="1" dirty="0">
                <a:solidFill>
                  <a:srgbClr val="141942"/>
                </a:solidFill>
                <a:latin typeface="Poppins" panose="02000000000000000000" pitchFamily="2" charset="77"/>
                <a:cs typeface="Poppins" panose="02000000000000000000" pitchFamily="2" charset="77"/>
              </a:rPr>
              <a:t> cities?</a:t>
            </a:r>
          </a:p>
          <a:p>
            <a:endParaRPr lang="en-US" sz="900" b="1" dirty="0">
              <a:solidFill>
                <a:srgbClr val="141942"/>
              </a:solidFill>
              <a:latin typeface="Poppins" panose="02000000000000000000" pitchFamily="2" charset="77"/>
              <a:cs typeface="Poppins" panose="02000000000000000000" pitchFamily="2" charset="77"/>
            </a:endParaRPr>
          </a:p>
          <a:p>
            <a:pPr>
              <a:lnSpc>
                <a:spcPct val="120000"/>
              </a:lnSpc>
            </a:pPr>
            <a:r>
              <a:rPr lang="en-US" sz="850" dirty="0">
                <a:solidFill>
                  <a:srgbClr val="141942"/>
                </a:solidFill>
                <a:latin typeface="Poppins" panose="02000000000000000000" pitchFamily="2" charset="77"/>
                <a:cs typeface="Poppins" panose="02000000000000000000" pitchFamily="2" charset="77"/>
              </a:rPr>
              <a:t>We live in an </a:t>
            </a:r>
            <a:r>
              <a:rPr lang="en-US" sz="850" dirty="0" err="1">
                <a:solidFill>
                  <a:srgbClr val="141942"/>
                </a:solidFill>
                <a:latin typeface="Poppins" panose="02000000000000000000" pitchFamily="2" charset="77"/>
                <a:cs typeface="Poppins" panose="02000000000000000000" pitchFamily="2" charset="77"/>
              </a:rPr>
              <a:t>urbanising</a:t>
            </a:r>
            <a:r>
              <a:rPr lang="en-US" sz="850" dirty="0">
                <a:solidFill>
                  <a:srgbClr val="141942"/>
                </a:solidFill>
                <a:latin typeface="Poppins" panose="02000000000000000000" pitchFamily="2" charset="77"/>
                <a:cs typeface="Poppins" panose="02000000000000000000" pitchFamily="2" charset="77"/>
              </a:rPr>
              <a:t> world. Cities are increasing in prominence as major social and economic hubs. For such cities, liveability rankings and awards can provide welcome global recognition and marketing tools.</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850" dirty="0">
                <a:solidFill>
                  <a:srgbClr val="141942"/>
                </a:solidFill>
                <a:latin typeface="Poppins" panose="02000000000000000000" pitchFamily="2" charset="77"/>
                <a:cs typeface="Poppins" panose="02000000000000000000" pitchFamily="2" charset="77"/>
              </a:rPr>
              <a:t>Rankings may attract people to a community or encourage them to look elsewhere. Many people will know Melbourne has been repeatedly voted the “world’s most </a:t>
            </a:r>
            <a:r>
              <a:rPr lang="en-US" sz="850" dirty="0" err="1">
                <a:solidFill>
                  <a:srgbClr val="141942"/>
                </a:solidFill>
                <a:latin typeface="Poppins" panose="02000000000000000000" pitchFamily="2" charset="77"/>
                <a:cs typeface="Poppins" panose="02000000000000000000" pitchFamily="2" charset="77"/>
              </a:rPr>
              <a:t>liveable</a:t>
            </a:r>
            <a:r>
              <a:rPr lang="en-US" sz="850" dirty="0">
                <a:solidFill>
                  <a:srgbClr val="141942"/>
                </a:solidFill>
                <a:latin typeface="Poppins" panose="02000000000000000000" pitchFamily="2" charset="77"/>
                <a:cs typeface="Poppins" panose="02000000000000000000" pitchFamily="2" charset="77"/>
              </a:rPr>
              <a:t> city”. </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1000" b="1" dirty="0">
                <a:solidFill>
                  <a:srgbClr val="141942"/>
                </a:solidFill>
                <a:latin typeface="Poppins" panose="02000000000000000000" pitchFamily="2" charset="77"/>
                <a:cs typeface="Poppins" panose="02000000000000000000" pitchFamily="2" charset="77"/>
              </a:rPr>
              <a:t>The key question is: </a:t>
            </a:r>
            <a:r>
              <a:rPr lang="en-US" sz="1000" b="1" dirty="0" err="1">
                <a:solidFill>
                  <a:srgbClr val="141942"/>
                </a:solidFill>
                <a:latin typeface="Poppins" panose="02000000000000000000" pitchFamily="2" charset="77"/>
                <a:cs typeface="Poppins" panose="02000000000000000000" pitchFamily="2" charset="77"/>
              </a:rPr>
              <a:t>liveable</a:t>
            </a:r>
            <a:r>
              <a:rPr lang="en-US" sz="1000" b="1" dirty="0">
                <a:solidFill>
                  <a:srgbClr val="141942"/>
                </a:solidFill>
                <a:latin typeface="Poppins" panose="02000000000000000000" pitchFamily="2" charset="77"/>
                <a:cs typeface="Poppins" panose="02000000000000000000" pitchFamily="2" charset="77"/>
              </a:rPr>
              <a:t> for whom?</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850" dirty="0">
                <a:solidFill>
                  <a:srgbClr val="141942"/>
                </a:solidFill>
                <a:latin typeface="Poppins" panose="02000000000000000000" pitchFamily="2" charset="77"/>
                <a:cs typeface="Poppins" panose="02000000000000000000" pitchFamily="2" charset="77"/>
              </a:rPr>
              <a:t>While helpful at the broadest level, these rankings focus on the inner city, remuneration packages and economic productivity. The rankings mask intra-city inequities.</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850" dirty="0">
                <a:solidFill>
                  <a:srgbClr val="141942"/>
                </a:solidFill>
                <a:latin typeface="Poppins" panose="02000000000000000000" pitchFamily="2" charset="77"/>
                <a:cs typeface="Poppins" panose="02000000000000000000" pitchFamily="2" charset="77"/>
              </a:rPr>
              <a:t>To overcome this, our definition of liveability considers the underlying conditions that support health. We focus on equity and recognition that where you live can predict health outcomes and life expectancy.</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850" dirty="0">
                <a:solidFill>
                  <a:srgbClr val="141942"/>
                </a:solidFill>
                <a:latin typeface="Poppins" panose="02000000000000000000" pitchFamily="2" charset="77"/>
                <a:cs typeface="Poppins" panose="02000000000000000000" pitchFamily="2" charset="77"/>
              </a:rPr>
              <a:t>We have created liveability indicators that are linked to urban, transport and infrastructure planning policy. </a:t>
            </a:r>
            <a:r>
              <a:rPr lang="en-US" sz="850" b="1" dirty="0">
                <a:solidFill>
                  <a:srgbClr val="141942"/>
                </a:solidFill>
                <a:latin typeface="Poppins" panose="02000000000000000000" pitchFamily="2" charset="77"/>
                <a:cs typeface="Poppins" panose="02000000000000000000" pitchFamily="2" charset="77"/>
              </a:rPr>
              <a:t>We are guided by our understanding that health is influenced by individual personal factors, social and community supports and broader socioeconomic, cultural and environmental conditions – known collectively as the social determinants of health. </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850" dirty="0">
                <a:solidFill>
                  <a:srgbClr val="141942"/>
                </a:solidFill>
                <a:latin typeface="Poppins" panose="02000000000000000000" pitchFamily="2" charset="77"/>
                <a:cs typeface="Poppins" panose="02000000000000000000" pitchFamily="2" charset="77"/>
              </a:rPr>
              <a:t>We need to build cities based on a clear and consistent definition of liveability. The goal is that it can be objectively measured and tracked over time using indicators that provide an understanding of each city’s strengths and challenges. </a:t>
            </a:r>
          </a:p>
        </p:txBody>
      </p:sp>
      <p:sp>
        <p:nvSpPr>
          <p:cNvPr id="23" name="Rectangle 22">
            <a:extLst>
              <a:ext uri="{FF2B5EF4-FFF2-40B4-BE49-F238E27FC236}">
                <a16:creationId xmlns:a16="http://schemas.microsoft.com/office/drawing/2014/main" id="{99E6EF42-D063-A344-81BF-7A18DCDA0373}"/>
              </a:ext>
            </a:extLst>
          </p:cNvPr>
          <p:cNvSpPr/>
          <p:nvPr/>
        </p:nvSpPr>
        <p:spPr>
          <a:xfrm>
            <a:off x="5011164" y="1051200"/>
            <a:ext cx="4539676" cy="55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C0F99390-9D3B-6B45-A16B-0541DC3149C9}"/>
              </a:ext>
            </a:extLst>
          </p:cNvPr>
          <p:cNvSpPr txBox="1"/>
          <p:nvPr/>
        </p:nvSpPr>
        <p:spPr>
          <a:xfrm>
            <a:off x="5173942" y="1245600"/>
            <a:ext cx="4188533" cy="3066993"/>
          </a:xfrm>
          <a:prstGeom prst="rect">
            <a:avLst/>
          </a:prstGeom>
          <a:noFill/>
        </p:spPr>
        <p:txBody>
          <a:bodyPr wrap="square" rtlCol="0">
            <a:spAutoFit/>
          </a:bodyPr>
          <a:lstStyle/>
          <a:p>
            <a:r>
              <a:rPr lang="en-US" sz="1600" b="1" spc="-30" dirty="0">
                <a:solidFill>
                  <a:srgbClr val="141942"/>
                </a:solidFill>
                <a:latin typeface="Poppins" panose="02000000000000000000" pitchFamily="2" charset="77"/>
                <a:cs typeface="Poppins" panose="02000000000000000000" pitchFamily="2" charset="77"/>
              </a:rPr>
              <a:t>Introducing the Australian Urban Observatory</a:t>
            </a:r>
          </a:p>
          <a:p>
            <a:endParaRPr lang="en-US" sz="850" b="1" dirty="0">
              <a:solidFill>
                <a:srgbClr val="141942"/>
              </a:solidFill>
              <a:latin typeface="Poppins" panose="02000000000000000000" pitchFamily="2" charset="77"/>
              <a:cs typeface="Poppins" panose="02000000000000000000" pitchFamily="2" charset="77"/>
            </a:endParaRPr>
          </a:p>
          <a:p>
            <a:pPr>
              <a:lnSpc>
                <a:spcPct val="120000"/>
              </a:lnSpc>
            </a:pPr>
            <a:r>
              <a:rPr lang="en-US" sz="850" dirty="0">
                <a:solidFill>
                  <a:srgbClr val="141942"/>
                </a:solidFill>
                <a:latin typeface="Poppins" panose="02000000000000000000" pitchFamily="2" charset="77"/>
                <a:cs typeface="Poppins" panose="02000000000000000000" pitchFamily="2" charset="77"/>
              </a:rPr>
              <a:t>The Australian Urban Observatory (AUO) is an important new digital planning tool that maps liveability across Australia's 21 largest cities.</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850" dirty="0">
                <a:solidFill>
                  <a:srgbClr val="141942"/>
                </a:solidFill>
                <a:latin typeface="Poppins" panose="02000000000000000000" pitchFamily="2" charset="77"/>
                <a:cs typeface="Poppins" panose="02000000000000000000" pitchFamily="2" charset="77"/>
              </a:rPr>
              <a:t>The AUO’s spatial maps translate policy-based urban research into real-world practice. </a:t>
            </a:r>
            <a:r>
              <a:rPr lang="en-US" sz="850" b="1" dirty="0">
                <a:solidFill>
                  <a:srgbClr val="141942"/>
                </a:solidFill>
                <a:latin typeface="Poppins" panose="02000000000000000000" pitchFamily="2" charset="77"/>
                <a:cs typeface="Poppins" panose="02000000000000000000" pitchFamily="2" charset="77"/>
              </a:rPr>
              <a:t>Our liveability maps enable a deeper understanding of how social, economic, natural and built environments connect to support community health and wellbeing. </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850" dirty="0">
                <a:solidFill>
                  <a:srgbClr val="141942"/>
                </a:solidFill>
                <a:latin typeface="Poppins" panose="02000000000000000000" pitchFamily="2" charset="77"/>
                <a:cs typeface="Poppins" panose="02000000000000000000" pitchFamily="2" charset="77"/>
              </a:rPr>
              <a:t>Through the AUO, decision makers can create a positive impact for people in local communities by establishing a strong evidence base for future infrastructure planning. </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850" dirty="0">
                <a:solidFill>
                  <a:srgbClr val="141942"/>
                </a:solidFill>
                <a:latin typeface="Poppins" panose="02000000000000000000" pitchFamily="2" charset="77"/>
                <a:cs typeface="Poppins" panose="02000000000000000000" pitchFamily="2" charset="77"/>
              </a:rPr>
              <a:t>.</a:t>
            </a:r>
            <a:endParaRPr lang="en-US" sz="850" dirty="0">
              <a:latin typeface="Poppins" panose="02000000000000000000" pitchFamily="2" charset="77"/>
              <a:cs typeface="Poppins" panose="02000000000000000000" pitchFamily="2" charset="77"/>
            </a:endParaRPr>
          </a:p>
          <a:p>
            <a:endParaRPr lang="en-US" sz="1000" dirty="0">
              <a:latin typeface="Poppins" panose="02000000000000000000" pitchFamily="2" charset="77"/>
              <a:cs typeface="Poppins" panose="02000000000000000000" pitchFamily="2" charset="77"/>
            </a:endParaRPr>
          </a:p>
        </p:txBody>
      </p:sp>
      <p:pic>
        <p:nvPicPr>
          <p:cNvPr id="8" name="Picture 7" descr="A picture containing curtain&#10;&#10;Description automatically generated">
            <a:extLst>
              <a:ext uri="{FF2B5EF4-FFF2-40B4-BE49-F238E27FC236}">
                <a16:creationId xmlns:a16="http://schemas.microsoft.com/office/drawing/2014/main" id="{24DA32B0-B1AD-8141-8684-ADDF6191F804}"/>
              </a:ext>
            </a:extLst>
          </p:cNvPr>
          <p:cNvPicPr>
            <a:picLocks noChangeAspect="1"/>
          </p:cNvPicPr>
          <p:nvPr/>
        </p:nvPicPr>
        <p:blipFill>
          <a:blip r:embed="rId6"/>
          <a:stretch>
            <a:fillRect/>
          </a:stretch>
        </p:blipFill>
        <p:spPr>
          <a:xfrm>
            <a:off x="5249997" y="3722185"/>
            <a:ext cx="4054023" cy="2657543"/>
          </a:xfrm>
          <a:prstGeom prst="rect">
            <a:avLst/>
          </a:prstGeom>
        </p:spPr>
      </p:pic>
    </p:spTree>
    <p:extLst>
      <p:ext uri="{BB962C8B-B14F-4D97-AF65-F5344CB8AC3E}">
        <p14:creationId xmlns:p14="http://schemas.microsoft.com/office/powerpoint/2010/main" val="266332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ore inside of a building&#10;&#10;Description automatically generated">
            <a:extLst>
              <a:ext uri="{FF2B5EF4-FFF2-40B4-BE49-F238E27FC236}">
                <a16:creationId xmlns:a16="http://schemas.microsoft.com/office/drawing/2014/main" id="{1A15E806-1B41-6147-B981-5D9E68FF3433}"/>
              </a:ext>
            </a:extLst>
          </p:cNvPr>
          <p:cNvPicPr>
            <a:picLocks noChangeAspect="1"/>
          </p:cNvPicPr>
          <p:nvPr/>
        </p:nvPicPr>
        <p:blipFill rotWithShape="1">
          <a:blip r:embed="rId2"/>
          <a:srcRect l="7566" r="5758"/>
          <a:stretch/>
        </p:blipFill>
        <p:spPr>
          <a:xfrm>
            <a:off x="0" y="0"/>
            <a:ext cx="9906000" cy="6858000"/>
          </a:xfrm>
          <a:prstGeom prst="rect">
            <a:avLst/>
          </a:prstGeom>
          <a:solidFill>
            <a:schemeClr val="accent2"/>
          </a:solidFill>
        </p:spPr>
      </p:pic>
      <p:sp>
        <p:nvSpPr>
          <p:cNvPr id="10" name="Rectangle 9">
            <a:extLst>
              <a:ext uri="{FF2B5EF4-FFF2-40B4-BE49-F238E27FC236}">
                <a16:creationId xmlns:a16="http://schemas.microsoft.com/office/drawing/2014/main" id="{D5291756-F9FA-7A4B-B97C-E30F505BB71B}"/>
              </a:ext>
            </a:extLst>
          </p:cNvPr>
          <p:cNvSpPr/>
          <p:nvPr/>
        </p:nvSpPr>
        <p:spPr>
          <a:xfrm>
            <a:off x="0" y="0"/>
            <a:ext cx="9906000" cy="757726"/>
          </a:xfrm>
          <a:prstGeom prst="rect">
            <a:avLst/>
          </a:prstGeom>
          <a:solidFill>
            <a:srgbClr val="141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hlinkClick r:id="rId3"/>
            <a:extLst>
              <a:ext uri="{FF2B5EF4-FFF2-40B4-BE49-F238E27FC236}">
                <a16:creationId xmlns:a16="http://schemas.microsoft.com/office/drawing/2014/main" id="{7FA4D9BE-FAD4-ED4D-8348-B2E887E5E67D}"/>
              </a:ext>
            </a:extLst>
          </p:cNvPr>
          <p:cNvPicPr>
            <a:picLocks noChangeAspect="1"/>
          </p:cNvPicPr>
          <p:nvPr/>
        </p:nvPicPr>
        <p:blipFill>
          <a:blip r:embed="rId4"/>
          <a:stretch>
            <a:fillRect/>
          </a:stretch>
        </p:blipFill>
        <p:spPr>
          <a:xfrm>
            <a:off x="143999" y="84839"/>
            <a:ext cx="1447201" cy="602448"/>
          </a:xfrm>
          <a:prstGeom prst="rect">
            <a:avLst/>
          </a:prstGeom>
        </p:spPr>
      </p:pic>
      <p:sp>
        <p:nvSpPr>
          <p:cNvPr id="13" name="Rectangle 12">
            <a:extLst>
              <a:ext uri="{FF2B5EF4-FFF2-40B4-BE49-F238E27FC236}">
                <a16:creationId xmlns:a16="http://schemas.microsoft.com/office/drawing/2014/main" id="{2DD1F7E6-2A48-2647-8C50-48054A92DCA3}"/>
              </a:ext>
            </a:extLst>
          </p:cNvPr>
          <p:cNvSpPr/>
          <p:nvPr/>
        </p:nvSpPr>
        <p:spPr>
          <a:xfrm>
            <a:off x="349125" y="1051200"/>
            <a:ext cx="4539676" cy="55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9879967-D779-3A47-9045-89D35F35C0D3}"/>
              </a:ext>
            </a:extLst>
          </p:cNvPr>
          <p:cNvSpPr txBox="1"/>
          <p:nvPr/>
        </p:nvSpPr>
        <p:spPr>
          <a:xfrm>
            <a:off x="543525" y="1238400"/>
            <a:ext cx="4107357" cy="1740798"/>
          </a:xfrm>
          <a:prstGeom prst="rect">
            <a:avLst/>
          </a:prstGeom>
          <a:noFill/>
        </p:spPr>
        <p:txBody>
          <a:bodyPr wrap="square" rtlCol="0">
            <a:spAutoFit/>
          </a:bodyPr>
          <a:lstStyle/>
          <a:p>
            <a:r>
              <a:rPr lang="en-US" sz="1600" b="1" dirty="0">
                <a:solidFill>
                  <a:srgbClr val="141942"/>
                </a:solidFill>
                <a:latin typeface="Poppins" panose="02000000000000000000" pitchFamily="2" charset="77"/>
                <a:cs typeface="Poppins" panose="02000000000000000000" pitchFamily="2" charset="77"/>
              </a:rPr>
              <a:t>Mapping key liveability indicators</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850" b="1" dirty="0">
                <a:solidFill>
                  <a:srgbClr val="141942"/>
                </a:solidFill>
                <a:latin typeface="Poppins" panose="02000000000000000000" pitchFamily="2" charset="77"/>
                <a:cs typeface="Poppins" panose="02000000000000000000" pitchFamily="2" charset="77"/>
              </a:rPr>
              <a:t>The AUO’s liveability indicators are underpinned by years of policy-relevant urban research by our team from RMIT University. Research that connects the built environment with public health, social equity and the UN Sustainable Development Goals.</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850" dirty="0">
                <a:solidFill>
                  <a:srgbClr val="141942"/>
                </a:solidFill>
                <a:latin typeface="Poppins" panose="02000000000000000000" pitchFamily="2" charset="77"/>
                <a:cs typeface="Poppins" panose="02000000000000000000" pitchFamily="2" charset="77"/>
              </a:rPr>
              <a:t>Each of our detailed indicators falls into one of nine liveability categories: </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endParaRPr lang="en-US" sz="850" dirty="0">
              <a:latin typeface="Poppins" panose="02000000000000000000" pitchFamily="2" charset="77"/>
              <a:cs typeface="Poppins" panose="02000000000000000000" pitchFamily="2" charset="77"/>
            </a:endParaRPr>
          </a:p>
        </p:txBody>
      </p:sp>
      <p:graphicFrame>
        <p:nvGraphicFramePr>
          <p:cNvPr id="6" name="Table 5">
            <a:extLst>
              <a:ext uri="{FF2B5EF4-FFF2-40B4-BE49-F238E27FC236}">
                <a16:creationId xmlns:a16="http://schemas.microsoft.com/office/drawing/2014/main" id="{4B8DC773-FF8E-CF45-B0CD-AB24ACC8FE39}"/>
              </a:ext>
            </a:extLst>
          </p:cNvPr>
          <p:cNvGraphicFramePr>
            <a:graphicFrameLocks noGrp="1"/>
          </p:cNvGraphicFramePr>
          <p:nvPr>
            <p:extLst>
              <p:ext uri="{D42A27DB-BD31-4B8C-83A1-F6EECF244321}">
                <p14:modId xmlns:p14="http://schemas.microsoft.com/office/powerpoint/2010/main" val="2208223133"/>
              </p:ext>
            </p:extLst>
          </p:nvPr>
        </p:nvGraphicFramePr>
        <p:xfrm>
          <a:off x="648649" y="2741230"/>
          <a:ext cx="3804438" cy="2416728"/>
        </p:xfrm>
        <a:graphic>
          <a:graphicData uri="http://schemas.openxmlformats.org/drawingml/2006/table">
            <a:tbl>
              <a:tblPr firstRow="1" bandRow="1">
                <a:tableStyleId>{2D5ABB26-0587-4C30-8999-92F81FD0307C}</a:tableStyleId>
              </a:tblPr>
              <a:tblGrid>
                <a:gridCol w="1268146">
                  <a:extLst>
                    <a:ext uri="{9D8B030D-6E8A-4147-A177-3AD203B41FA5}">
                      <a16:colId xmlns:a16="http://schemas.microsoft.com/office/drawing/2014/main" val="3512980636"/>
                    </a:ext>
                  </a:extLst>
                </a:gridCol>
                <a:gridCol w="1268146">
                  <a:extLst>
                    <a:ext uri="{9D8B030D-6E8A-4147-A177-3AD203B41FA5}">
                      <a16:colId xmlns:a16="http://schemas.microsoft.com/office/drawing/2014/main" val="1510457508"/>
                    </a:ext>
                  </a:extLst>
                </a:gridCol>
                <a:gridCol w="1268146">
                  <a:extLst>
                    <a:ext uri="{9D8B030D-6E8A-4147-A177-3AD203B41FA5}">
                      <a16:colId xmlns:a16="http://schemas.microsoft.com/office/drawing/2014/main" val="1011513660"/>
                    </a:ext>
                  </a:extLst>
                </a:gridCol>
              </a:tblGrid>
              <a:tr h="805576">
                <a:tc>
                  <a:txBody>
                    <a:bodyPr/>
                    <a:lstStyle/>
                    <a:p>
                      <a:pPr algn="ctr"/>
                      <a:r>
                        <a:rPr lang="en-US" sz="850" dirty="0">
                          <a:solidFill>
                            <a:srgbClr val="141942"/>
                          </a:solidFill>
                          <a:latin typeface="Poppins" panose="02000000000000000000" pitchFamily="2" charset="77"/>
                          <a:cs typeface="Poppins" panose="02000000000000000000" pitchFamily="2" charset="77"/>
                        </a:rPr>
                        <a:t>Liveability</a:t>
                      </a:r>
                    </a:p>
                  </a:txBody>
                  <a:tcPr/>
                </a:tc>
                <a:tc>
                  <a:txBody>
                    <a:bodyPr/>
                    <a:lstStyle/>
                    <a:p>
                      <a:pPr algn="ctr"/>
                      <a:r>
                        <a:rPr lang="en-US" sz="850" dirty="0">
                          <a:solidFill>
                            <a:srgbClr val="141942"/>
                          </a:solidFill>
                          <a:latin typeface="Poppins" panose="02000000000000000000" pitchFamily="2" charset="77"/>
                          <a:cs typeface="Poppins" panose="02000000000000000000" pitchFamily="2" charset="77"/>
                        </a:rPr>
                        <a:t>Walkability</a:t>
                      </a:r>
                    </a:p>
                  </a:txBody>
                  <a:tcPr/>
                </a:tc>
                <a:tc>
                  <a:txBody>
                    <a:bodyPr/>
                    <a:lstStyle/>
                    <a:p>
                      <a:pPr algn="ctr"/>
                      <a:r>
                        <a:rPr lang="en-US" sz="850" dirty="0">
                          <a:solidFill>
                            <a:srgbClr val="141942"/>
                          </a:solidFill>
                          <a:latin typeface="Poppins" panose="02000000000000000000" pitchFamily="2" charset="77"/>
                          <a:cs typeface="Poppins" panose="02000000000000000000" pitchFamily="2" charset="77"/>
                        </a:rPr>
                        <a:t>Social Infrastructure</a:t>
                      </a:r>
                    </a:p>
                  </a:txBody>
                  <a:tcPr/>
                </a:tc>
                <a:extLst>
                  <a:ext uri="{0D108BD9-81ED-4DB2-BD59-A6C34878D82A}">
                    <a16:rowId xmlns:a16="http://schemas.microsoft.com/office/drawing/2014/main" val="1219097722"/>
                  </a:ext>
                </a:extLst>
              </a:tr>
              <a:tr h="805576">
                <a:tc>
                  <a:txBody>
                    <a:bodyPr/>
                    <a:lstStyle/>
                    <a:p>
                      <a:pPr algn="ctr"/>
                      <a:r>
                        <a:rPr lang="en-US" sz="850" dirty="0">
                          <a:solidFill>
                            <a:srgbClr val="141942"/>
                          </a:solidFill>
                          <a:latin typeface="Poppins" panose="02000000000000000000" pitchFamily="2" charset="77"/>
                          <a:cs typeface="Poppins" panose="02000000000000000000" pitchFamily="2" charset="77"/>
                        </a:rPr>
                        <a:t>Transport</a:t>
                      </a:r>
                    </a:p>
                  </a:txBody>
                  <a:tcPr/>
                </a:tc>
                <a:tc>
                  <a:txBody>
                    <a:bodyPr/>
                    <a:lstStyle/>
                    <a:p>
                      <a:pPr algn="ctr"/>
                      <a:r>
                        <a:rPr lang="en-US" sz="850" dirty="0">
                          <a:solidFill>
                            <a:srgbClr val="141942"/>
                          </a:solidFill>
                          <a:latin typeface="Poppins" panose="02000000000000000000" pitchFamily="2" charset="77"/>
                          <a:cs typeface="Poppins" panose="02000000000000000000" pitchFamily="2" charset="77"/>
                        </a:rPr>
                        <a:t>Food</a:t>
                      </a:r>
                    </a:p>
                  </a:txBody>
                  <a:tcPr/>
                </a:tc>
                <a:tc>
                  <a:txBody>
                    <a:bodyPr/>
                    <a:lstStyle/>
                    <a:p>
                      <a:pPr algn="ctr"/>
                      <a:r>
                        <a:rPr lang="en-US" sz="850" dirty="0">
                          <a:solidFill>
                            <a:srgbClr val="141942"/>
                          </a:solidFill>
                          <a:latin typeface="Poppins" panose="02000000000000000000" pitchFamily="2" charset="77"/>
                          <a:cs typeface="Poppins" panose="02000000000000000000" pitchFamily="2" charset="77"/>
                        </a:rPr>
                        <a:t>Alcohol</a:t>
                      </a:r>
                    </a:p>
                  </a:txBody>
                  <a:tcPr/>
                </a:tc>
                <a:extLst>
                  <a:ext uri="{0D108BD9-81ED-4DB2-BD59-A6C34878D82A}">
                    <a16:rowId xmlns:a16="http://schemas.microsoft.com/office/drawing/2014/main" val="3392567251"/>
                  </a:ext>
                </a:extLst>
              </a:tr>
              <a:tr h="805576">
                <a:tc>
                  <a:txBody>
                    <a:bodyPr/>
                    <a:lstStyle/>
                    <a:p>
                      <a:pPr algn="ctr"/>
                      <a:r>
                        <a:rPr lang="en-US" sz="850" dirty="0">
                          <a:solidFill>
                            <a:srgbClr val="141942"/>
                          </a:solidFill>
                          <a:latin typeface="Poppins" panose="02000000000000000000" pitchFamily="2" charset="77"/>
                          <a:cs typeface="Poppins" panose="02000000000000000000" pitchFamily="2" charset="77"/>
                        </a:rPr>
                        <a:t>Public Open Space</a:t>
                      </a:r>
                    </a:p>
                  </a:txBody>
                  <a:tcPr/>
                </a:tc>
                <a:tc>
                  <a:txBody>
                    <a:bodyPr/>
                    <a:lstStyle/>
                    <a:p>
                      <a:pPr algn="ctr"/>
                      <a:r>
                        <a:rPr lang="en-US" sz="850" dirty="0">
                          <a:solidFill>
                            <a:srgbClr val="141942"/>
                          </a:solidFill>
                          <a:latin typeface="Poppins" panose="02000000000000000000" pitchFamily="2" charset="77"/>
                          <a:cs typeface="Poppins" panose="02000000000000000000" pitchFamily="2" charset="77"/>
                        </a:rPr>
                        <a:t>Employment</a:t>
                      </a:r>
                    </a:p>
                  </a:txBody>
                  <a:tcPr/>
                </a:tc>
                <a:tc>
                  <a:txBody>
                    <a:bodyPr/>
                    <a:lstStyle/>
                    <a:p>
                      <a:pPr algn="ctr"/>
                      <a:r>
                        <a:rPr lang="en-US" sz="850" dirty="0">
                          <a:solidFill>
                            <a:srgbClr val="141942"/>
                          </a:solidFill>
                          <a:latin typeface="Poppins" panose="02000000000000000000" pitchFamily="2" charset="77"/>
                          <a:cs typeface="Poppins" panose="02000000000000000000" pitchFamily="2" charset="77"/>
                        </a:rPr>
                        <a:t>Housing</a:t>
                      </a:r>
                    </a:p>
                  </a:txBody>
                  <a:tcPr/>
                </a:tc>
                <a:extLst>
                  <a:ext uri="{0D108BD9-81ED-4DB2-BD59-A6C34878D82A}">
                    <a16:rowId xmlns:a16="http://schemas.microsoft.com/office/drawing/2014/main" val="2447975995"/>
                  </a:ext>
                </a:extLst>
              </a:tr>
            </a:tbl>
          </a:graphicData>
        </a:graphic>
      </p:graphicFrame>
      <p:grpSp>
        <p:nvGrpSpPr>
          <p:cNvPr id="2" name="Group 1">
            <a:extLst>
              <a:ext uri="{FF2B5EF4-FFF2-40B4-BE49-F238E27FC236}">
                <a16:creationId xmlns:a16="http://schemas.microsoft.com/office/drawing/2014/main" id="{90EFE17D-8BC6-D74C-8E3E-B8F1FA0BB9FE}"/>
              </a:ext>
            </a:extLst>
          </p:cNvPr>
          <p:cNvGrpSpPr/>
          <p:nvPr/>
        </p:nvGrpSpPr>
        <p:grpSpPr>
          <a:xfrm>
            <a:off x="1005889" y="2946938"/>
            <a:ext cx="3080895" cy="2166668"/>
            <a:chOff x="1013509" y="2904813"/>
            <a:chExt cx="3080895" cy="2166668"/>
          </a:xfrm>
        </p:grpSpPr>
        <p:pic>
          <p:nvPicPr>
            <p:cNvPr id="17" name="Picture 16" descr="A drawing of a cartoon character&#10;&#10;Description automatically generated">
              <a:hlinkClick r:id="rId5"/>
              <a:extLst>
                <a:ext uri="{FF2B5EF4-FFF2-40B4-BE49-F238E27FC236}">
                  <a16:creationId xmlns:a16="http://schemas.microsoft.com/office/drawing/2014/main" id="{4003BEFA-BE4F-CC4B-BDB3-1FDF1575E5D5}"/>
                </a:ext>
              </a:extLst>
            </p:cNvPr>
            <p:cNvPicPr>
              <a:picLocks noChangeAspect="1"/>
            </p:cNvPicPr>
            <p:nvPr/>
          </p:nvPicPr>
          <p:blipFill>
            <a:blip r:embed="rId6"/>
            <a:stretch>
              <a:fillRect/>
            </a:stretch>
          </p:blipFill>
          <p:spPr>
            <a:xfrm>
              <a:off x="3554851" y="3707451"/>
              <a:ext cx="531792" cy="531792"/>
            </a:xfrm>
            <a:prstGeom prst="rect">
              <a:avLst/>
            </a:prstGeom>
          </p:spPr>
        </p:pic>
        <p:pic>
          <p:nvPicPr>
            <p:cNvPr id="8" name="Picture 7" descr="A picture containing drawing&#10;&#10;Description automatically generated">
              <a:hlinkClick r:id="rId7"/>
              <a:extLst>
                <a:ext uri="{FF2B5EF4-FFF2-40B4-BE49-F238E27FC236}">
                  <a16:creationId xmlns:a16="http://schemas.microsoft.com/office/drawing/2014/main" id="{E13FF97A-C55B-754C-A3D5-EC7390C616D9}"/>
                </a:ext>
              </a:extLst>
            </p:cNvPr>
            <p:cNvPicPr>
              <a:picLocks noChangeAspect="1"/>
            </p:cNvPicPr>
            <p:nvPr/>
          </p:nvPicPr>
          <p:blipFill>
            <a:blip r:embed="rId8"/>
            <a:stretch>
              <a:fillRect/>
            </a:stretch>
          </p:blipFill>
          <p:spPr>
            <a:xfrm>
              <a:off x="2288134" y="4532195"/>
              <a:ext cx="518516" cy="518516"/>
            </a:xfrm>
            <a:prstGeom prst="rect">
              <a:avLst/>
            </a:prstGeom>
          </p:spPr>
        </p:pic>
        <p:pic>
          <p:nvPicPr>
            <p:cNvPr id="19" name="Picture 18" descr="A picture containing room, drawing, game&#10;&#10;Description automatically generated">
              <a:hlinkClick r:id="rId9"/>
              <a:extLst>
                <a:ext uri="{FF2B5EF4-FFF2-40B4-BE49-F238E27FC236}">
                  <a16:creationId xmlns:a16="http://schemas.microsoft.com/office/drawing/2014/main" id="{39495B74-E40C-FF4B-8BE3-B318B69641BF}"/>
                </a:ext>
              </a:extLst>
            </p:cNvPr>
            <p:cNvPicPr>
              <a:picLocks noChangeAspect="1"/>
            </p:cNvPicPr>
            <p:nvPr/>
          </p:nvPicPr>
          <p:blipFill>
            <a:blip r:embed="rId10"/>
            <a:stretch>
              <a:fillRect/>
            </a:stretch>
          </p:blipFill>
          <p:spPr>
            <a:xfrm>
              <a:off x="2288134" y="3719039"/>
              <a:ext cx="518516" cy="525924"/>
            </a:xfrm>
            <a:prstGeom prst="rect">
              <a:avLst/>
            </a:prstGeom>
          </p:spPr>
        </p:pic>
        <p:pic>
          <p:nvPicPr>
            <p:cNvPr id="21" name="Picture 20" descr="A drawing of a face&#10;&#10;Description automatically generated">
              <a:hlinkClick r:id="rId11"/>
              <a:extLst>
                <a:ext uri="{FF2B5EF4-FFF2-40B4-BE49-F238E27FC236}">
                  <a16:creationId xmlns:a16="http://schemas.microsoft.com/office/drawing/2014/main" id="{43B97C68-961F-5441-8584-927A9000E1C2}"/>
                </a:ext>
              </a:extLst>
            </p:cNvPr>
            <p:cNvPicPr>
              <a:picLocks noChangeAspect="1"/>
            </p:cNvPicPr>
            <p:nvPr/>
          </p:nvPicPr>
          <p:blipFill>
            <a:blip r:embed="rId12"/>
            <a:stretch>
              <a:fillRect/>
            </a:stretch>
          </p:blipFill>
          <p:spPr>
            <a:xfrm>
              <a:off x="3568127" y="4510512"/>
              <a:ext cx="518516" cy="525924"/>
            </a:xfrm>
            <a:prstGeom prst="rect">
              <a:avLst/>
            </a:prstGeom>
          </p:spPr>
        </p:pic>
        <p:pic>
          <p:nvPicPr>
            <p:cNvPr id="23" name="Picture 22" descr="A picture containing clock, drawing&#10;&#10;Description automatically generated">
              <a:hlinkClick r:id="rId13"/>
              <a:extLst>
                <a:ext uri="{FF2B5EF4-FFF2-40B4-BE49-F238E27FC236}">
                  <a16:creationId xmlns:a16="http://schemas.microsoft.com/office/drawing/2014/main" id="{D444558D-FA9E-0845-AF10-D4BE9746B342}"/>
                </a:ext>
              </a:extLst>
            </p:cNvPr>
            <p:cNvPicPr>
              <a:picLocks noChangeAspect="1"/>
            </p:cNvPicPr>
            <p:nvPr/>
          </p:nvPicPr>
          <p:blipFill>
            <a:blip r:embed="rId14"/>
            <a:stretch>
              <a:fillRect/>
            </a:stretch>
          </p:blipFill>
          <p:spPr>
            <a:xfrm>
              <a:off x="1025253" y="2904813"/>
              <a:ext cx="531793" cy="531793"/>
            </a:xfrm>
            <a:prstGeom prst="rect">
              <a:avLst/>
            </a:prstGeom>
          </p:spPr>
        </p:pic>
        <p:pic>
          <p:nvPicPr>
            <p:cNvPr id="25" name="Picture 24" descr="A picture containing drawing&#10;&#10;Description automatically generated">
              <a:hlinkClick r:id="rId15"/>
              <a:extLst>
                <a:ext uri="{FF2B5EF4-FFF2-40B4-BE49-F238E27FC236}">
                  <a16:creationId xmlns:a16="http://schemas.microsoft.com/office/drawing/2014/main" id="{A4895AD3-AA98-FD41-8B42-8BBFAF2FA4B6}"/>
                </a:ext>
              </a:extLst>
            </p:cNvPr>
            <p:cNvPicPr>
              <a:picLocks noChangeAspect="1"/>
            </p:cNvPicPr>
            <p:nvPr/>
          </p:nvPicPr>
          <p:blipFill>
            <a:blip r:embed="rId16"/>
            <a:stretch>
              <a:fillRect/>
            </a:stretch>
          </p:blipFill>
          <p:spPr>
            <a:xfrm>
              <a:off x="1013509" y="4528051"/>
              <a:ext cx="535777" cy="543430"/>
            </a:xfrm>
            <a:prstGeom prst="rect">
              <a:avLst/>
            </a:prstGeom>
          </p:spPr>
        </p:pic>
        <p:pic>
          <p:nvPicPr>
            <p:cNvPr id="27" name="Picture 26" descr="A picture containing drawing&#10;&#10;Description automatically generated">
              <a:hlinkClick r:id="rId17"/>
              <a:extLst>
                <a:ext uri="{FF2B5EF4-FFF2-40B4-BE49-F238E27FC236}">
                  <a16:creationId xmlns:a16="http://schemas.microsoft.com/office/drawing/2014/main" id="{325D953A-653C-6940-ADDD-10248FF212C0}"/>
                </a:ext>
              </a:extLst>
            </p:cNvPr>
            <p:cNvPicPr>
              <a:picLocks noChangeAspect="1"/>
            </p:cNvPicPr>
            <p:nvPr/>
          </p:nvPicPr>
          <p:blipFill>
            <a:blip r:embed="rId18"/>
            <a:stretch>
              <a:fillRect/>
            </a:stretch>
          </p:blipFill>
          <p:spPr>
            <a:xfrm>
              <a:off x="1013509" y="3716264"/>
              <a:ext cx="531792" cy="539390"/>
            </a:xfrm>
            <a:prstGeom prst="rect">
              <a:avLst/>
            </a:prstGeom>
          </p:spPr>
        </p:pic>
        <p:pic>
          <p:nvPicPr>
            <p:cNvPr id="29" name="Picture 28" descr="A picture containing drawing&#10;&#10;Description automatically generated">
              <a:hlinkClick r:id="rId19"/>
              <a:extLst>
                <a:ext uri="{FF2B5EF4-FFF2-40B4-BE49-F238E27FC236}">
                  <a16:creationId xmlns:a16="http://schemas.microsoft.com/office/drawing/2014/main" id="{6F66F924-AA81-B845-A862-A554A666EA01}"/>
                </a:ext>
              </a:extLst>
            </p:cNvPr>
            <p:cNvPicPr>
              <a:picLocks noChangeAspect="1"/>
            </p:cNvPicPr>
            <p:nvPr/>
          </p:nvPicPr>
          <p:blipFill>
            <a:blip r:embed="rId20"/>
            <a:stretch>
              <a:fillRect/>
            </a:stretch>
          </p:blipFill>
          <p:spPr>
            <a:xfrm>
              <a:off x="3575888" y="2904813"/>
              <a:ext cx="518516" cy="525924"/>
            </a:xfrm>
            <a:prstGeom prst="rect">
              <a:avLst/>
            </a:prstGeom>
          </p:spPr>
        </p:pic>
        <p:pic>
          <p:nvPicPr>
            <p:cNvPr id="31" name="Picture 30" descr="A picture containing drawing&#10;&#10;Description automatically generated">
              <a:hlinkClick r:id="rId21"/>
              <a:extLst>
                <a:ext uri="{FF2B5EF4-FFF2-40B4-BE49-F238E27FC236}">
                  <a16:creationId xmlns:a16="http://schemas.microsoft.com/office/drawing/2014/main" id="{FB6B08A2-E22A-D14D-93A7-1B3C930B2EF5}"/>
                </a:ext>
              </a:extLst>
            </p:cNvPr>
            <p:cNvPicPr>
              <a:picLocks noChangeAspect="1"/>
            </p:cNvPicPr>
            <p:nvPr/>
          </p:nvPicPr>
          <p:blipFill>
            <a:blip r:embed="rId22"/>
            <a:stretch>
              <a:fillRect/>
            </a:stretch>
          </p:blipFill>
          <p:spPr>
            <a:xfrm>
              <a:off x="2295895" y="2906676"/>
              <a:ext cx="518516" cy="525924"/>
            </a:xfrm>
            <a:prstGeom prst="rect">
              <a:avLst/>
            </a:prstGeom>
          </p:spPr>
        </p:pic>
      </p:grpSp>
      <p:sp>
        <p:nvSpPr>
          <p:cNvPr id="33" name="Rectangle 32">
            <a:extLst>
              <a:ext uri="{FF2B5EF4-FFF2-40B4-BE49-F238E27FC236}">
                <a16:creationId xmlns:a16="http://schemas.microsoft.com/office/drawing/2014/main" id="{3167FB95-9B3A-0A46-B06F-B337415A96DF}"/>
              </a:ext>
            </a:extLst>
          </p:cNvPr>
          <p:cNvSpPr/>
          <p:nvPr/>
        </p:nvSpPr>
        <p:spPr>
          <a:xfrm>
            <a:off x="5011164" y="1051200"/>
            <a:ext cx="4539676" cy="55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7AA76CA-1715-9F4C-A0C4-E84A9769254E}"/>
              </a:ext>
            </a:extLst>
          </p:cNvPr>
          <p:cNvSpPr txBox="1"/>
          <p:nvPr/>
        </p:nvSpPr>
        <p:spPr>
          <a:xfrm>
            <a:off x="5227323" y="1238400"/>
            <a:ext cx="4107357" cy="2195986"/>
          </a:xfrm>
          <a:prstGeom prst="rect">
            <a:avLst/>
          </a:prstGeom>
          <a:noFill/>
        </p:spPr>
        <p:txBody>
          <a:bodyPr wrap="square" rtlCol="0">
            <a:spAutoFit/>
          </a:bodyPr>
          <a:lstStyle/>
          <a:p>
            <a:r>
              <a:rPr lang="en-US" sz="1600" b="1" dirty="0">
                <a:solidFill>
                  <a:srgbClr val="141942"/>
                </a:solidFill>
                <a:latin typeface="Poppins" panose="02000000000000000000" pitchFamily="2" charset="77"/>
                <a:cs typeface="Poppins" panose="02000000000000000000" pitchFamily="2" charset="77"/>
              </a:rPr>
              <a:t>Let’s take an example …</a:t>
            </a:r>
          </a:p>
          <a:p>
            <a:endParaRPr lang="en-US" sz="850" b="1" dirty="0">
              <a:solidFill>
                <a:srgbClr val="141942"/>
              </a:solidFill>
              <a:latin typeface="Poppins" panose="02000000000000000000" pitchFamily="2" charset="77"/>
              <a:cs typeface="Poppins" panose="02000000000000000000" pitchFamily="2" charset="77"/>
            </a:endParaRPr>
          </a:p>
          <a:p>
            <a:pPr>
              <a:lnSpc>
                <a:spcPct val="120000"/>
              </a:lnSpc>
            </a:pPr>
            <a:r>
              <a:rPr lang="en-US" sz="850" dirty="0">
                <a:solidFill>
                  <a:srgbClr val="141942"/>
                </a:solidFill>
                <a:latin typeface="Poppins" panose="02000000000000000000" pitchFamily="2" charset="77"/>
                <a:cs typeface="Poppins" panose="02000000000000000000" pitchFamily="2" charset="77"/>
              </a:rPr>
              <a:t>Accessible public open space is a key ingredient of healthy and </a:t>
            </a:r>
            <a:r>
              <a:rPr lang="en-US" sz="850" dirty="0" err="1">
                <a:solidFill>
                  <a:srgbClr val="141942"/>
                </a:solidFill>
                <a:latin typeface="Poppins" panose="02000000000000000000" pitchFamily="2" charset="77"/>
                <a:cs typeface="Poppins" panose="02000000000000000000" pitchFamily="2" charset="77"/>
              </a:rPr>
              <a:t>liveable</a:t>
            </a:r>
            <a:r>
              <a:rPr lang="en-US" sz="850" dirty="0">
                <a:solidFill>
                  <a:srgbClr val="141942"/>
                </a:solidFill>
                <a:latin typeface="Poppins" panose="02000000000000000000" pitchFamily="2" charset="77"/>
                <a:cs typeface="Poppins" panose="02000000000000000000" pitchFamily="2" charset="77"/>
              </a:rPr>
              <a:t> places. </a:t>
            </a:r>
            <a:r>
              <a:rPr lang="en-US" sz="850" b="1" dirty="0">
                <a:solidFill>
                  <a:srgbClr val="141942"/>
                </a:solidFill>
                <a:latin typeface="Poppins" panose="02000000000000000000" pitchFamily="2" charset="77"/>
                <a:cs typeface="Poppins" panose="02000000000000000000" pitchFamily="2" charset="77"/>
              </a:rPr>
              <a:t>Public green spaces provide multiple benefits for mental and physical health, urban cooling, biodiversity, air pollution and stormwater runoff as identified in our previous review for the Heart Foundation.</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850" dirty="0">
                <a:solidFill>
                  <a:srgbClr val="141942"/>
                </a:solidFill>
                <a:latin typeface="Poppins" panose="02000000000000000000" pitchFamily="2" charset="77"/>
                <a:cs typeface="Poppins" panose="02000000000000000000" pitchFamily="2" charset="77"/>
              </a:rPr>
              <a:t>Access to local public open spaces has become even more important as the current need to stay home adds to the impacts of increased density in the form of smaller houses, lot sizes and apartment living. Yet not everyone has access to local parks.</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p:txBody>
      </p:sp>
      <p:pic>
        <p:nvPicPr>
          <p:cNvPr id="36" name="Picture 35" descr="A close up of text on a white background&#10;&#10;Description automatically generated">
            <a:extLst>
              <a:ext uri="{FF2B5EF4-FFF2-40B4-BE49-F238E27FC236}">
                <a16:creationId xmlns:a16="http://schemas.microsoft.com/office/drawing/2014/main" id="{5671A957-BC84-BB4E-9282-EA7A5C421C63}"/>
              </a:ext>
            </a:extLst>
          </p:cNvPr>
          <p:cNvPicPr>
            <a:picLocks noChangeAspect="1"/>
          </p:cNvPicPr>
          <p:nvPr/>
        </p:nvPicPr>
        <p:blipFill>
          <a:blip r:embed="rId23"/>
          <a:stretch>
            <a:fillRect/>
          </a:stretch>
        </p:blipFill>
        <p:spPr>
          <a:xfrm>
            <a:off x="5336110" y="3322983"/>
            <a:ext cx="2418250" cy="1709453"/>
          </a:xfrm>
          <a:prstGeom prst="rect">
            <a:avLst/>
          </a:prstGeom>
        </p:spPr>
      </p:pic>
      <p:sp>
        <p:nvSpPr>
          <p:cNvPr id="38" name="TextBox 37">
            <a:extLst>
              <a:ext uri="{FF2B5EF4-FFF2-40B4-BE49-F238E27FC236}">
                <a16:creationId xmlns:a16="http://schemas.microsoft.com/office/drawing/2014/main" id="{996C3285-718B-F543-8F6A-AE05C109708D}"/>
              </a:ext>
            </a:extLst>
          </p:cNvPr>
          <p:cNvSpPr txBox="1"/>
          <p:nvPr/>
        </p:nvSpPr>
        <p:spPr>
          <a:xfrm>
            <a:off x="7970520" y="3258699"/>
            <a:ext cx="1364160" cy="1975926"/>
          </a:xfrm>
          <a:prstGeom prst="rect">
            <a:avLst/>
          </a:prstGeom>
          <a:noFill/>
        </p:spPr>
        <p:txBody>
          <a:bodyPr wrap="square" rtlCol="0">
            <a:spAutoFit/>
          </a:bodyPr>
          <a:lstStyle/>
          <a:p>
            <a:pPr>
              <a:lnSpc>
                <a:spcPct val="120000"/>
              </a:lnSpc>
            </a:pPr>
            <a:r>
              <a:rPr lang="en-US" sz="850" dirty="0">
                <a:solidFill>
                  <a:srgbClr val="141942"/>
                </a:solidFill>
                <a:latin typeface="Poppins" panose="02000000000000000000" pitchFamily="2" charset="77"/>
                <a:cs typeface="Poppins" panose="02000000000000000000" pitchFamily="2" charset="77"/>
              </a:rPr>
              <a:t>Looking at one of our public open space indicators – ‘Percentage of dwellings within 400 </a:t>
            </a:r>
            <a:r>
              <a:rPr lang="en-US" sz="850" dirty="0" err="1">
                <a:solidFill>
                  <a:srgbClr val="141942"/>
                </a:solidFill>
                <a:latin typeface="Poppins" panose="02000000000000000000" pitchFamily="2" charset="77"/>
                <a:cs typeface="Poppins" panose="02000000000000000000" pitchFamily="2" charset="77"/>
              </a:rPr>
              <a:t>metres</a:t>
            </a:r>
            <a:r>
              <a:rPr lang="en-US" sz="850" dirty="0">
                <a:solidFill>
                  <a:srgbClr val="141942"/>
                </a:solidFill>
                <a:latin typeface="Poppins" panose="02000000000000000000" pitchFamily="2" charset="77"/>
                <a:cs typeface="Poppins" panose="02000000000000000000" pitchFamily="2" charset="77"/>
              </a:rPr>
              <a:t> of public open space’ </a:t>
            </a:r>
            <a:r>
              <a:rPr lang="en-US" sz="850" i="1" dirty="0">
                <a:solidFill>
                  <a:srgbClr val="141942"/>
                </a:solidFill>
                <a:latin typeface="Poppins" panose="02000000000000000000" pitchFamily="2" charset="77"/>
                <a:cs typeface="Poppins" panose="02000000000000000000" pitchFamily="2" charset="77"/>
              </a:rPr>
              <a:t>- </a:t>
            </a:r>
            <a:r>
              <a:rPr lang="en-US" sz="850" b="1" dirty="0">
                <a:solidFill>
                  <a:srgbClr val="141942"/>
                </a:solidFill>
                <a:latin typeface="Poppins" panose="02000000000000000000" pitchFamily="2" charset="77"/>
                <a:cs typeface="Poppins" panose="02000000000000000000" pitchFamily="2" charset="77"/>
              </a:rPr>
              <a:t>not all </a:t>
            </a:r>
            <a:r>
              <a:rPr lang="en-US" sz="850" b="1" dirty="0" err="1">
                <a:solidFill>
                  <a:srgbClr val="141942"/>
                </a:solidFill>
                <a:latin typeface="Poppins" panose="02000000000000000000" pitchFamily="2" charset="77"/>
                <a:cs typeface="Poppins" panose="02000000000000000000" pitchFamily="2" charset="77"/>
              </a:rPr>
              <a:t>neighbourhoods</a:t>
            </a:r>
            <a:r>
              <a:rPr lang="en-US" sz="850" b="1" dirty="0">
                <a:solidFill>
                  <a:srgbClr val="141942"/>
                </a:solidFill>
                <a:latin typeface="Poppins" panose="02000000000000000000" pitchFamily="2" charset="77"/>
                <a:cs typeface="Poppins" panose="02000000000000000000" pitchFamily="2" charset="77"/>
              </a:rPr>
              <a:t> have access to public open space within 400 </a:t>
            </a:r>
            <a:r>
              <a:rPr lang="en-US" sz="850" b="1" dirty="0" err="1">
                <a:solidFill>
                  <a:srgbClr val="141942"/>
                </a:solidFill>
                <a:latin typeface="Poppins" panose="02000000000000000000" pitchFamily="2" charset="77"/>
                <a:cs typeface="Poppins" panose="02000000000000000000" pitchFamily="2" charset="77"/>
              </a:rPr>
              <a:t>metres</a:t>
            </a:r>
            <a:r>
              <a:rPr lang="en-US" sz="850" b="1" dirty="0">
                <a:solidFill>
                  <a:srgbClr val="141942"/>
                </a:solidFill>
                <a:latin typeface="Poppins" panose="02000000000000000000" pitchFamily="2" charset="77"/>
                <a:cs typeface="Poppins" panose="02000000000000000000" pitchFamily="2" charset="77"/>
              </a:rPr>
              <a:t>. </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p:txBody>
      </p:sp>
      <p:sp>
        <p:nvSpPr>
          <p:cNvPr id="39" name="TextBox 38">
            <a:extLst>
              <a:ext uri="{FF2B5EF4-FFF2-40B4-BE49-F238E27FC236}">
                <a16:creationId xmlns:a16="http://schemas.microsoft.com/office/drawing/2014/main" id="{4114E95F-2403-0646-A86C-7B1A6FE6C20C}"/>
              </a:ext>
            </a:extLst>
          </p:cNvPr>
          <p:cNvSpPr txBox="1"/>
          <p:nvPr/>
        </p:nvSpPr>
        <p:spPr>
          <a:xfrm>
            <a:off x="5227323" y="5093735"/>
            <a:ext cx="4002307" cy="1348061"/>
          </a:xfrm>
          <a:prstGeom prst="rect">
            <a:avLst/>
          </a:prstGeom>
          <a:noFill/>
        </p:spPr>
        <p:txBody>
          <a:bodyPr wrap="square" rtlCol="0">
            <a:spAutoFit/>
          </a:bodyPr>
          <a:lstStyle/>
          <a:p>
            <a:pPr>
              <a:lnSpc>
                <a:spcPct val="120000"/>
              </a:lnSpc>
            </a:pPr>
            <a:r>
              <a:rPr lang="en-US" sz="850" dirty="0">
                <a:solidFill>
                  <a:srgbClr val="141942"/>
                </a:solidFill>
                <a:latin typeface="Poppins" panose="02000000000000000000" pitchFamily="2" charset="77"/>
                <a:cs typeface="Poppins" panose="02000000000000000000" pitchFamily="2" charset="77"/>
              </a:rPr>
              <a:t>We see this in </a:t>
            </a:r>
            <a:r>
              <a:rPr lang="en-US" sz="850" dirty="0" err="1">
                <a:solidFill>
                  <a:srgbClr val="141942"/>
                </a:solidFill>
                <a:latin typeface="Poppins" panose="02000000000000000000" pitchFamily="2" charset="77"/>
                <a:cs typeface="Poppins" panose="02000000000000000000" pitchFamily="2" charset="77"/>
              </a:rPr>
              <a:t>neighbourhoods</a:t>
            </a:r>
            <a:r>
              <a:rPr lang="en-US" sz="850" dirty="0">
                <a:solidFill>
                  <a:srgbClr val="141942"/>
                </a:solidFill>
                <a:latin typeface="Poppins" panose="02000000000000000000" pitchFamily="2" charset="77"/>
                <a:cs typeface="Poppins" panose="02000000000000000000" pitchFamily="2" charset="77"/>
              </a:rPr>
              <a:t> just north of the beach in North Bondi, Sydney, as the liveability map below shows. We found a similar pattern in </a:t>
            </a:r>
            <a:r>
              <a:rPr lang="en-US" sz="850" dirty="0" err="1">
                <a:solidFill>
                  <a:srgbClr val="141942"/>
                </a:solidFill>
                <a:latin typeface="Poppins" panose="02000000000000000000" pitchFamily="2" charset="77"/>
                <a:cs typeface="Poppins" panose="02000000000000000000" pitchFamily="2" charset="77"/>
              </a:rPr>
              <a:t>neighbourhoods</a:t>
            </a:r>
            <a:r>
              <a:rPr lang="en-US" sz="850" dirty="0">
                <a:solidFill>
                  <a:srgbClr val="141942"/>
                </a:solidFill>
                <a:latin typeface="Poppins" panose="02000000000000000000" pitchFamily="2" charset="77"/>
                <a:cs typeface="Poppins" panose="02000000000000000000" pitchFamily="2" charset="77"/>
              </a:rPr>
              <a:t> of St Kilda East in Melbourne. </a:t>
            </a:r>
            <a:r>
              <a:rPr lang="en-US" sz="850" b="1" dirty="0">
                <a:solidFill>
                  <a:srgbClr val="141942"/>
                </a:solidFill>
                <a:latin typeface="Poppins" panose="02000000000000000000" pitchFamily="2" charset="77"/>
                <a:cs typeface="Poppins" panose="02000000000000000000" pitchFamily="2" charset="77"/>
              </a:rPr>
              <a:t>It’s a pattern repeated in many </a:t>
            </a:r>
            <a:r>
              <a:rPr lang="en-US" sz="850" b="1" dirty="0" err="1">
                <a:solidFill>
                  <a:srgbClr val="141942"/>
                </a:solidFill>
                <a:latin typeface="Poppins" panose="02000000000000000000" pitchFamily="2" charset="77"/>
                <a:cs typeface="Poppins" panose="02000000000000000000" pitchFamily="2" charset="77"/>
              </a:rPr>
              <a:t>neighbourhoods</a:t>
            </a:r>
            <a:r>
              <a:rPr lang="en-US" sz="850" b="1" dirty="0">
                <a:solidFill>
                  <a:srgbClr val="141942"/>
                </a:solidFill>
                <a:latin typeface="Poppins" panose="02000000000000000000" pitchFamily="2" charset="77"/>
                <a:cs typeface="Poppins" panose="02000000000000000000" pitchFamily="2" charset="77"/>
              </a:rPr>
              <a:t> across cities in Australia.</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850" dirty="0">
                <a:solidFill>
                  <a:srgbClr val="141942"/>
                </a:solidFill>
                <a:latin typeface="Poppins" panose="02000000000000000000" pitchFamily="2" charset="77"/>
                <a:cs typeface="Poppins" panose="02000000000000000000" pitchFamily="2" charset="77"/>
              </a:rPr>
              <a:t>The AUO is annually updated and new indicators are regularly added. Visit the AUO to learn more about our liveability indicators, their rationale &amp; methodologies, SDG links and research references.</a:t>
            </a:r>
          </a:p>
        </p:txBody>
      </p:sp>
      <p:sp>
        <p:nvSpPr>
          <p:cNvPr id="24" name="TextBox 23">
            <a:extLst>
              <a:ext uri="{FF2B5EF4-FFF2-40B4-BE49-F238E27FC236}">
                <a16:creationId xmlns:a16="http://schemas.microsoft.com/office/drawing/2014/main" id="{8FEE92CD-205A-7F4E-A0B7-65C3D6A5B9E4}"/>
              </a:ext>
            </a:extLst>
          </p:cNvPr>
          <p:cNvSpPr txBox="1"/>
          <p:nvPr/>
        </p:nvSpPr>
        <p:spPr>
          <a:xfrm>
            <a:off x="543525" y="5206992"/>
            <a:ext cx="4107357" cy="1191095"/>
          </a:xfrm>
          <a:prstGeom prst="rect">
            <a:avLst/>
          </a:prstGeom>
          <a:noFill/>
        </p:spPr>
        <p:txBody>
          <a:bodyPr wrap="square" rtlCol="0">
            <a:spAutoFit/>
          </a:bodyPr>
          <a:lstStyle/>
          <a:p>
            <a:pPr>
              <a:lnSpc>
                <a:spcPct val="120000"/>
              </a:lnSpc>
            </a:pPr>
            <a:r>
              <a:rPr lang="en-US" sz="850" dirty="0">
                <a:solidFill>
                  <a:srgbClr val="141942"/>
                </a:solidFill>
                <a:latin typeface="Poppins" panose="02000000000000000000" pitchFamily="2" charset="77"/>
                <a:cs typeface="Poppins" panose="02000000000000000000" pitchFamily="2" charset="77"/>
              </a:rPr>
              <a:t>The AUO provides comprehensive liveability information across Australia’s 21 largest cities. These 21 cities, including 8 capital cities and 13 other major regional cities with a population of 80,000 or more, link the AUO to the National Cities Performance Framework.</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850" b="1" dirty="0">
                <a:solidFill>
                  <a:srgbClr val="141942"/>
                </a:solidFill>
                <a:latin typeface="Poppins" panose="02000000000000000000" pitchFamily="2" charset="77"/>
                <a:cs typeface="Poppins" panose="02000000000000000000" pitchFamily="2" charset="77"/>
              </a:rPr>
              <a:t>We map to three levels of detail, covering 170 Local Government Areas, 3,101 Suburbs and 39,967 </a:t>
            </a:r>
            <a:r>
              <a:rPr lang="en-US" sz="850" b="1" dirty="0" err="1">
                <a:solidFill>
                  <a:srgbClr val="141942"/>
                </a:solidFill>
                <a:latin typeface="Poppins" panose="02000000000000000000" pitchFamily="2" charset="77"/>
                <a:cs typeface="Poppins" panose="02000000000000000000" pitchFamily="2" charset="77"/>
              </a:rPr>
              <a:t>Neighbourhoods</a:t>
            </a:r>
            <a:r>
              <a:rPr lang="en-US" sz="850" b="1" dirty="0">
                <a:solidFill>
                  <a:srgbClr val="141942"/>
                </a:solidFill>
                <a:latin typeface="Poppins" panose="02000000000000000000" pitchFamily="2" charset="77"/>
                <a:cs typeface="Poppins" panose="02000000000000000000" pitchFamily="2" charset="77"/>
              </a:rPr>
              <a:t> (ABS SA1s).</a:t>
            </a:r>
          </a:p>
        </p:txBody>
      </p:sp>
      <p:pic>
        <p:nvPicPr>
          <p:cNvPr id="26" name="Picture 25" descr="A picture containing shirt&#10;&#10;Description automatically generated">
            <a:extLst>
              <a:ext uri="{FF2B5EF4-FFF2-40B4-BE49-F238E27FC236}">
                <a16:creationId xmlns:a16="http://schemas.microsoft.com/office/drawing/2014/main" id="{406B14E1-9640-FF41-9A0B-8203C636D0A0}"/>
              </a:ext>
            </a:extLst>
          </p:cNvPr>
          <p:cNvPicPr>
            <a:picLocks noChangeAspect="1"/>
          </p:cNvPicPr>
          <p:nvPr/>
        </p:nvPicPr>
        <p:blipFill rotWithShape="1">
          <a:blip r:embed="rId24"/>
          <a:srcRect r="52728"/>
          <a:stretch/>
        </p:blipFill>
        <p:spPr>
          <a:xfrm>
            <a:off x="8966812" y="46215"/>
            <a:ext cx="674416" cy="679696"/>
          </a:xfrm>
          <a:prstGeom prst="rect">
            <a:avLst/>
          </a:prstGeom>
        </p:spPr>
      </p:pic>
    </p:spTree>
    <p:extLst>
      <p:ext uri="{BB962C8B-B14F-4D97-AF65-F5344CB8AC3E}">
        <p14:creationId xmlns:p14="http://schemas.microsoft.com/office/powerpoint/2010/main" val="1851565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ore inside of a building&#10;&#10;Description automatically generated">
            <a:extLst>
              <a:ext uri="{FF2B5EF4-FFF2-40B4-BE49-F238E27FC236}">
                <a16:creationId xmlns:a16="http://schemas.microsoft.com/office/drawing/2014/main" id="{1A15E806-1B41-6147-B981-5D9E68FF3433}"/>
              </a:ext>
            </a:extLst>
          </p:cNvPr>
          <p:cNvPicPr>
            <a:picLocks noChangeAspect="1"/>
          </p:cNvPicPr>
          <p:nvPr/>
        </p:nvPicPr>
        <p:blipFill rotWithShape="1">
          <a:blip r:embed="rId2"/>
          <a:srcRect l="7566" r="5758"/>
          <a:stretch/>
        </p:blipFill>
        <p:spPr>
          <a:xfrm>
            <a:off x="0" y="0"/>
            <a:ext cx="9906000" cy="6858000"/>
          </a:xfrm>
          <a:prstGeom prst="rect">
            <a:avLst/>
          </a:prstGeom>
          <a:solidFill>
            <a:schemeClr val="accent2"/>
          </a:solidFill>
        </p:spPr>
      </p:pic>
      <p:sp>
        <p:nvSpPr>
          <p:cNvPr id="10" name="Rectangle 9">
            <a:extLst>
              <a:ext uri="{FF2B5EF4-FFF2-40B4-BE49-F238E27FC236}">
                <a16:creationId xmlns:a16="http://schemas.microsoft.com/office/drawing/2014/main" id="{D5291756-F9FA-7A4B-B97C-E30F505BB71B}"/>
              </a:ext>
            </a:extLst>
          </p:cNvPr>
          <p:cNvSpPr/>
          <p:nvPr/>
        </p:nvSpPr>
        <p:spPr>
          <a:xfrm>
            <a:off x="0" y="0"/>
            <a:ext cx="9906000" cy="757726"/>
          </a:xfrm>
          <a:prstGeom prst="rect">
            <a:avLst/>
          </a:prstGeom>
          <a:solidFill>
            <a:srgbClr val="141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hlinkClick r:id="rId3"/>
            <a:extLst>
              <a:ext uri="{FF2B5EF4-FFF2-40B4-BE49-F238E27FC236}">
                <a16:creationId xmlns:a16="http://schemas.microsoft.com/office/drawing/2014/main" id="{7FA4D9BE-FAD4-ED4D-8348-B2E887E5E67D}"/>
              </a:ext>
            </a:extLst>
          </p:cNvPr>
          <p:cNvPicPr>
            <a:picLocks noChangeAspect="1"/>
          </p:cNvPicPr>
          <p:nvPr/>
        </p:nvPicPr>
        <p:blipFill>
          <a:blip r:embed="rId4"/>
          <a:stretch>
            <a:fillRect/>
          </a:stretch>
        </p:blipFill>
        <p:spPr>
          <a:xfrm>
            <a:off x="143999" y="84839"/>
            <a:ext cx="1447201" cy="602448"/>
          </a:xfrm>
          <a:prstGeom prst="rect">
            <a:avLst/>
          </a:prstGeom>
        </p:spPr>
      </p:pic>
      <p:sp>
        <p:nvSpPr>
          <p:cNvPr id="13" name="Rectangle 12">
            <a:extLst>
              <a:ext uri="{FF2B5EF4-FFF2-40B4-BE49-F238E27FC236}">
                <a16:creationId xmlns:a16="http://schemas.microsoft.com/office/drawing/2014/main" id="{2DD1F7E6-2A48-2647-8C50-48054A92DCA3}"/>
              </a:ext>
            </a:extLst>
          </p:cNvPr>
          <p:cNvSpPr/>
          <p:nvPr/>
        </p:nvSpPr>
        <p:spPr>
          <a:xfrm>
            <a:off x="355162" y="1051200"/>
            <a:ext cx="4539676" cy="55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9E6EF42-D063-A344-81BF-7A18DCDA0373}"/>
              </a:ext>
            </a:extLst>
          </p:cNvPr>
          <p:cNvSpPr/>
          <p:nvPr/>
        </p:nvSpPr>
        <p:spPr>
          <a:xfrm>
            <a:off x="5011162" y="1051200"/>
            <a:ext cx="4539676" cy="55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A388445-3BBD-724A-B50E-8598CA5F9F0A}"/>
              </a:ext>
            </a:extLst>
          </p:cNvPr>
          <p:cNvSpPr txBox="1"/>
          <p:nvPr/>
        </p:nvSpPr>
        <p:spPr>
          <a:xfrm>
            <a:off x="543525" y="1238400"/>
            <a:ext cx="4222023" cy="4433842"/>
          </a:xfrm>
          <a:prstGeom prst="rect">
            <a:avLst/>
          </a:prstGeom>
          <a:noFill/>
        </p:spPr>
        <p:txBody>
          <a:bodyPr wrap="square" rtlCol="0">
            <a:spAutoFit/>
          </a:bodyPr>
          <a:lstStyle/>
          <a:p>
            <a:r>
              <a:rPr lang="en-US" sz="1600" b="1" dirty="0">
                <a:solidFill>
                  <a:srgbClr val="141942"/>
                </a:solidFill>
                <a:latin typeface="Poppins" panose="02000000000000000000" pitchFamily="2" charset="77"/>
                <a:cs typeface="Poppins" panose="02000000000000000000" pitchFamily="2" charset="77"/>
              </a:rPr>
              <a:t>Creating value for you</a:t>
            </a:r>
          </a:p>
          <a:p>
            <a:pPr>
              <a:lnSpc>
                <a:spcPct val="120000"/>
              </a:lnSpc>
            </a:pPr>
            <a:r>
              <a:rPr lang="en-US" sz="850" dirty="0">
                <a:solidFill>
                  <a:srgbClr val="141942"/>
                </a:solidFill>
                <a:latin typeface="Poppins" panose="02000000000000000000" pitchFamily="2" charset="77"/>
                <a:cs typeface="Poppins" panose="02000000000000000000" pitchFamily="2" charset="77"/>
              </a:rPr>
              <a:t> </a:t>
            </a:r>
          </a:p>
          <a:p>
            <a:pPr>
              <a:lnSpc>
                <a:spcPct val="120000"/>
              </a:lnSpc>
            </a:pPr>
            <a:r>
              <a:rPr lang="en-US" sz="1000" b="1" dirty="0">
                <a:solidFill>
                  <a:srgbClr val="141942"/>
                </a:solidFill>
                <a:latin typeface="Poppins" panose="02000000000000000000" pitchFamily="2" charset="77"/>
                <a:cs typeface="Poppins" panose="02000000000000000000" pitchFamily="2" charset="77"/>
              </a:rPr>
              <a:t>Supporting engagement, planning and decision making</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850" b="1" dirty="0">
                <a:solidFill>
                  <a:srgbClr val="141942"/>
                </a:solidFill>
                <a:latin typeface="Poppins" panose="02000000000000000000" pitchFamily="2" charset="77"/>
                <a:cs typeface="Poppins" panose="02000000000000000000" pitchFamily="2" charset="77"/>
              </a:rPr>
              <a:t>Leverage our research to support health and wellbeing in your community. AUO indicators provide a suite of liveability measures that enable the setting of clear targets for improvement and tracking changes over time with annual updates.</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850" dirty="0">
                <a:solidFill>
                  <a:srgbClr val="141942"/>
                </a:solidFill>
                <a:latin typeface="Poppins" panose="02000000000000000000" pitchFamily="2" charset="77"/>
                <a:cs typeface="Poppins" panose="02000000000000000000" pitchFamily="2" charset="77"/>
              </a:rPr>
              <a:t>This new digital planning tool is a user-friendly single portal with information that is easily shared across </a:t>
            </a:r>
            <a:r>
              <a:rPr lang="en-US" sz="850" dirty="0" err="1">
                <a:solidFill>
                  <a:srgbClr val="141942"/>
                </a:solidFill>
                <a:latin typeface="Poppins" panose="02000000000000000000" pitchFamily="2" charset="77"/>
                <a:cs typeface="Poppins" panose="02000000000000000000" pitchFamily="2" charset="77"/>
              </a:rPr>
              <a:t>organisations</a:t>
            </a:r>
            <a:r>
              <a:rPr lang="en-US" sz="850" dirty="0">
                <a:solidFill>
                  <a:srgbClr val="141942"/>
                </a:solidFill>
                <a:latin typeface="Poppins" panose="02000000000000000000" pitchFamily="2" charset="77"/>
                <a:cs typeface="Poppins" panose="02000000000000000000" pitchFamily="2" charset="77"/>
              </a:rPr>
              <a:t> and the community, supporting integrated planning approaches. </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850" dirty="0">
                <a:solidFill>
                  <a:srgbClr val="141942"/>
                </a:solidFill>
                <a:latin typeface="Poppins" panose="02000000000000000000" pitchFamily="2" charset="77"/>
                <a:cs typeface="Poppins" panose="02000000000000000000" pitchFamily="2" charset="77"/>
              </a:rPr>
              <a:t>Knowing where to focus infrastructure spending that provides the greatest return on investment is always hard. The AUO gives you a clear understanding of where to invest for liveability in your community.</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r>
              <a:rPr lang="en-US" sz="1000" b="1" dirty="0">
                <a:solidFill>
                  <a:srgbClr val="141942"/>
                </a:solidFill>
                <a:latin typeface="Poppins" panose="02000000000000000000" pitchFamily="2" charset="77"/>
                <a:cs typeface="Poppins" panose="02000000000000000000" pitchFamily="2" charset="77"/>
              </a:rPr>
              <a:t>Saving you time and money</a:t>
            </a:r>
            <a:endParaRPr lang="en-US" sz="1000" dirty="0">
              <a:solidFill>
                <a:srgbClr val="141942"/>
              </a:solidFill>
              <a:latin typeface="Poppins" panose="02000000000000000000" pitchFamily="2" charset="77"/>
              <a:cs typeface="Poppins" panose="02000000000000000000" pitchFamily="2" charset="77"/>
            </a:endParaRP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850" b="1" dirty="0">
                <a:solidFill>
                  <a:srgbClr val="141942"/>
                </a:solidFill>
                <a:latin typeface="Poppins" panose="02000000000000000000" pitchFamily="2" charset="77"/>
                <a:cs typeface="Poppins" panose="02000000000000000000" pitchFamily="2" charset="77"/>
              </a:rPr>
              <a:t>The AUO will save you time and money spent on staff and external consultants dedicated to data collation and analysis, reducing inefficiencies and data duplication.</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850" dirty="0">
                <a:solidFill>
                  <a:srgbClr val="141942"/>
                </a:solidFill>
                <a:latin typeface="Poppins" panose="02000000000000000000" pitchFamily="2" charset="77"/>
                <a:cs typeface="Poppins" panose="02000000000000000000" pitchFamily="2" charset="77"/>
              </a:rPr>
              <a:t>Through the AUO you will be able to access years of research expertise and insights that have been developed by our multidisciplinary team at RMIT’s Centre for Urban Research. </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850" dirty="0">
                <a:solidFill>
                  <a:srgbClr val="141942"/>
                </a:solidFill>
                <a:latin typeface="Poppins" panose="02000000000000000000" pitchFamily="2" charset="77"/>
                <a:cs typeface="Poppins" panose="02000000000000000000" pitchFamily="2" charset="77"/>
              </a:rPr>
              <a:t>Our team of researchers draws experience from epidemiology, </a:t>
            </a:r>
            <a:r>
              <a:rPr lang="en-US" sz="850" dirty="0" err="1">
                <a:solidFill>
                  <a:srgbClr val="141942"/>
                </a:solidFill>
                <a:latin typeface="Poppins" panose="02000000000000000000" pitchFamily="2" charset="77"/>
                <a:cs typeface="Poppins" panose="02000000000000000000" pitchFamily="2" charset="77"/>
              </a:rPr>
              <a:t>behavioural</a:t>
            </a:r>
            <a:r>
              <a:rPr lang="en-US" sz="850" dirty="0">
                <a:solidFill>
                  <a:srgbClr val="141942"/>
                </a:solidFill>
                <a:latin typeface="Poppins" panose="02000000000000000000" pitchFamily="2" charset="77"/>
                <a:cs typeface="Poppins" panose="02000000000000000000" pitchFamily="2" charset="77"/>
              </a:rPr>
              <a:t> science, geography, geomatics, psychology and public health using a variety of quantitative and qualitative analyses including geospatial, policy and economic evaluations. </a:t>
            </a:r>
          </a:p>
        </p:txBody>
      </p:sp>
      <p:sp>
        <p:nvSpPr>
          <p:cNvPr id="15" name="TextBox 14">
            <a:extLst>
              <a:ext uri="{FF2B5EF4-FFF2-40B4-BE49-F238E27FC236}">
                <a16:creationId xmlns:a16="http://schemas.microsoft.com/office/drawing/2014/main" id="{E6967D99-EA65-8D46-B7C2-4394993D58CA}"/>
              </a:ext>
            </a:extLst>
          </p:cNvPr>
          <p:cNvSpPr txBox="1"/>
          <p:nvPr/>
        </p:nvSpPr>
        <p:spPr>
          <a:xfrm>
            <a:off x="5160476" y="1238400"/>
            <a:ext cx="4222023" cy="5250668"/>
          </a:xfrm>
          <a:prstGeom prst="rect">
            <a:avLst/>
          </a:prstGeom>
          <a:noFill/>
        </p:spPr>
        <p:txBody>
          <a:bodyPr wrap="square" rtlCol="0">
            <a:spAutoFit/>
          </a:bodyPr>
          <a:lstStyle/>
          <a:p>
            <a:r>
              <a:rPr lang="en-US" sz="1600" b="1" dirty="0">
                <a:solidFill>
                  <a:srgbClr val="141942"/>
                </a:solidFill>
                <a:latin typeface="Poppins" panose="02000000000000000000" pitchFamily="2" charset="77"/>
                <a:cs typeface="Poppins" panose="02000000000000000000" pitchFamily="2" charset="77"/>
              </a:rPr>
              <a:t>Liveability at your fingertips</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850" b="1" dirty="0">
                <a:solidFill>
                  <a:srgbClr val="141942"/>
                </a:solidFill>
                <a:latin typeface="Poppins" panose="02000000000000000000" pitchFamily="2" charset="77"/>
                <a:cs typeface="Poppins" panose="02000000000000000000" pitchFamily="2" charset="77"/>
              </a:rPr>
              <a:t>We’ve made understanding liveability so much simpler. </a:t>
            </a:r>
            <a:r>
              <a:rPr lang="en-US" sz="850" dirty="0">
                <a:solidFill>
                  <a:srgbClr val="141942"/>
                </a:solidFill>
                <a:latin typeface="Poppins" panose="02000000000000000000" pitchFamily="2" charset="77"/>
                <a:cs typeface="Poppins" panose="02000000000000000000" pitchFamily="2" charset="77"/>
              </a:rPr>
              <a:t>We’ve taken data out of the tables and put it on the map. We’re supporting observation, that leads to understanding and action that improves liveability. </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1000" b="1" dirty="0">
                <a:solidFill>
                  <a:srgbClr val="141942"/>
                </a:solidFill>
                <a:latin typeface="Poppins" panose="02000000000000000000" pitchFamily="2" charset="77"/>
                <a:cs typeface="Poppins" panose="02000000000000000000" pitchFamily="2" charset="77"/>
              </a:rPr>
              <a:t>Planners and policy makers use the AUO to:</a:t>
            </a:r>
          </a:p>
          <a:p>
            <a:pPr>
              <a:lnSpc>
                <a:spcPct val="120000"/>
              </a:lnSpc>
            </a:pPr>
            <a:endParaRPr lang="en-US" sz="500" dirty="0">
              <a:solidFill>
                <a:srgbClr val="141942"/>
              </a:solidFill>
              <a:latin typeface="Poppins" panose="02000000000000000000" pitchFamily="2" charset="77"/>
              <a:cs typeface="Poppins" panose="02000000000000000000" pitchFamily="2" charset="77"/>
            </a:endParaRPr>
          </a:p>
          <a:p>
            <a:pPr marL="171450" indent="-171450">
              <a:lnSpc>
                <a:spcPct val="120000"/>
              </a:lnSpc>
              <a:buFont typeface="Arial" panose="020B0604020202020204" pitchFamily="34" charset="0"/>
              <a:buChar char="•"/>
            </a:pPr>
            <a:r>
              <a:rPr lang="en-US" sz="850" b="1" dirty="0">
                <a:solidFill>
                  <a:srgbClr val="141942"/>
                </a:solidFill>
                <a:latin typeface="Poppins" panose="02000000000000000000" pitchFamily="2" charset="77"/>
                <a:cs typeface="Poppins" panose="02000000000000000000" pitchFamily="2" charset="77"/>
              </a:rPr>
              <a:t>Understand details of liveability at a very granular level</a:t>
            </a:r>
          </a:p>
          <a:p>
            <a:pPr marL="171450" indent="-171450">
              <a:lnSpc>
                <a:spcPct val="120000"/>
              </a:lnSpc>
              <a:buFont typeface="Arial" panose="020B0604020202020204" pitchFamily="34" charset="0"/>
              <a:buChar char="•"/>
            </a:pPr>
            <a:r>
              <a:rPr lang="en-US" sz="850" dirty="0">
                <a:solidFill>
                  <a:srgbClr val="141942"/>
                </a:solidFill>
                <a:latin typeface="Poppins" panose="02000000000000000000" pitchFamily="2" charset="77"/>
                <a:cs typeface="Poppins" panose="02000000000000000000" pitchFamily="2" charset="77"/>
              </a:rPr>
              <a:t>Identify liveability strengths and weaknesses in their community</a:t>
            </a:r>
          </a:p>
          <a:p>
            <a:pPr marL="171450" indent="-171450">
              <a:lnSpc>
                <a:spcPct val="120000"/>
              </a:lnSpc>
              <a:buFont typeface="Arial" panose="020B0604020202020204" pitchFamily="34" charset="0"/>
              <a:buChar char="•"/>
            </a:pPr>
            <a:r>
              <a:rPr lang="en-US" sz="850" dirty="0" err="1">
                <a:solidFill>
                  <a:srgbClr val="141942"/>
                </a:solidFill>
                <a:latin typeface="Poppins" panose="02000000000000000000" pitchFamily="2" charset="77"/>
                <a:cs typeface="Poppins" panose="02000000000000000000" pitchFamily="2" charset="77"/>
              </a:rPr>
              <a:t>Analyse</a:t>
            </a:r>
            <a:r>
              <a:rPr lang="en-US" sz="850" dirty="0">
                <a:solidFill>
                  <a:srgbClr val="141942"/>
                </a:solidFill>
                <a:latin typeface="Poppins" panose="02000000000000000000" pitchFamily="2" charset="77"/>
                <a:cs typeface="Poppins" panose="02000000000000000000" pitchFamily="2" charset="77"/>
              </a:rPr>
              <a:t> existing liveability strategies</a:t>
            </a:r>
          </a:p>
          <a:p>
            <a:pPr marL="171450" indent="-171450">
              <a:lnSpc>
                <a:spcPct val="120000"/>
              </a:lnSpc>
              <a:buFont typeface="Arial" panose="020B0604020202020204" pitchFamily="34" charset="0"/>
              <a:buChar char="•"/>
            </a:pPr>
            <a:r>
              <a:rPr lang="en-US" sz="850" dirty="0">
                <a:solidFill>
                  <a:srgbClr val="141942"/>
                </a:solidFill>
                <a:latin typeface="Poppins" panose="02000000000000000000" pitchFamily="2" charset="77"/>
                <a:cs typeface="Poppins" panose="02000000000000000000" pitchFamily="2" charset="77"/>
              </a:rPr>
              <a:t>Develop new policies to support health and wellbeing</a:t>
            </a:r>
          </a:p>
          <a:p>
            <a:pPr marL="171450" indent="-171450">
              <a:lnSpc>
                <a:spcPct val="120000"/>
              </a:lnSpc>
              <a:buFont typeface="Arial" panose="020B0604020202020204" pitchFamily="34" charset="0"/>
              <a:buChar char="•"/>
            </a:pPr>
            <a:r>
              <a:rPr lang="en-US" sz="850" dirty="0">
                <a:solidFill>
                  <a:srgbClr val="141942"/>
                </a:solidFill>
                <a:latin typeface="Poppins" panose="02000000000000000000" pitchFamily="2" charset="77"/>
                <a:cs typeface="Poppins" panose="02000000000000000000" pitchFamily="2" charset="77"/>
              </a:rPr>
              <a:t>Make comparisons with similar demographics nationally </a:t>
            </a:r>
          </a:p>
          <a:p>
            <a:pPr marL="171450" indent="-171450">
              <a:lnSpc>
                <a:spcPct val="120000"/>
              </a:lnSpc>
              <a:buFont typeface="Arial" panose="020B0604020202020204" pitchFamily="34" charset="0"/>
              <a:buChar char="•"/>
            </a:pPr>
            <a:r>
              <a:rPr lang="en-US" sz="850" dirty="0">
                <a:solidFill>
                  <a:srgbClr val="141942"/>
                </a:solidFill>
                <a:latin typeface="Poppins" panose="02000000000000000000" pitchFamily="2" charset="77"/>
                <a:cs typeface="Poppins" panose="02000000000000000000" pitchFamily="2" charset="77"/>
              </a:rPr>
              <a:t>Decide where to focus future investment</a:t>
            </a:r>
          </a:p>
          <a:p>
            <a:pPr marL="171450" indent="-171450">
              <a:lnSpc>
                <a:spcPct val="120000"/>
              </a:lnSpc>
              <a:buFont typeface="Arial" panose="020B0604020202020204" pitchFamily="34" charset="0"/>
              <a:buChar char="•"/>
            </a:pPr>
            <a:r>
              <a:rPr lang="en-US" sz="850" dirty="0">
                <a:solidFill>
                  <a:srgbClr val="141942"/>
                </a:solidFill>
                <a:latin typeface="Poppins" panose="02000000000000000000" pitchFamily="2" charset="77"/>
                <a:cs typeface="Poppins" panose="02000000000000000000" pitchFamily="2" charset="77"/>
              </a:rPr>
              <a:t>Build an evidence base to advocate for policy change</a:t>
            </a:r>
          </a:p>
          <a:p>
            <a:pPr marL="171450" indent="-171450">
              <a:lnSpc>
                <a:spcPct val="120000"/>
              </a:lnSpc>
              <a:buFont typeface="Arial" panose="020B0604020202020204" pitchFamily="34" charset="0"/>
              <a:buChar char="•"/>
            </a:pPr>
            <a:r>
              <a:rPr lang="en-US" sz="850" dirty="0">
                <a:solidFill>
                  <a:srgbClr val="141942"/>
                </a:solidFill>
                <a:latin typeface="Poppins" panose="02000000000000000000" pitchFamily="2" charset="77"/>
                <a:cs typeface="Poppins" panose="02000000000000000000" pitchFamily="2" charset="77"/>
              </a:rPr>
              <a:t>Monitor the impact of liveability strategies over time</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1000" b="1" dirty="0">
                <a:solidFill>
                  <a:srgbClr val="141942"/>
                </a:solidFill>
                <a:latin typeface="Poppins" panose="02000000000000000000" pitchFamily="2" charset="77"/>
                <a:cs typeface="Poppins" panose="02000000000000000000" pitchFamily="2" charset="77"/>
              </a:rPr>
              <a:t>Developers and consultants use the AUO to:</a:t>
            </a:r>
          </a:p>
          <a:p>
            <a:pPr>
              <a:lnSpc>
                <a:spcPct val="120000"/>
              </a:lnSpc>
            </a:pPr>
            <a:endParaRPr lang="en-US" sz="500" dirty="0">
              <a:solidFill>
                <a:srgbClr val="141942"/>
              </a:solidFill>
              <a:latin typeface="Poppins" panose="02000000000000000000" pitchFamily="2" charset="77"/>
              <a:cs typeface="Poppins" panose="02000000000000000000" pitchFamily="2" charset="77"/>
            </a:endParaRPr>
          </a:p>
          <a:p>
            <a:pPr marL="171450" indent="-171450">
              <a:lnSpc>
                <a:spcPct val="120000"/>
              </a:lnSpc>
              <a:buFont typeface="Arial" panose="020B0604020202020204" pitchFamily="34" charset="0"/>
              <a:buChar char="•"/>
            </a:pPr>
            <a:r>
              <a:rPr lang="en-US" sz="850" b="1" dirty="0">
                <a:solidFill>
                  <a:srgbClr val="141942"/>
                </a:solidFill>
                <a:latin typeface="Poppins" panose="02000000000000000000" pitchFamily="2" charset="77"/>
                <a:cs typeface="Poppins" panose="02000000000000000000" pitchFamily="2" charset="77"/>
              </a:rPr>
              <a:t>Connect deliverables with Corporate Social Responsibility targets</a:t>
            </a:r>
          </a:p>
          <a:p>
            <a:pPr marL="171450" indent="-171450">
              <a:lnSpc>
                <a:spcPct val="120000"/>
              </a:lnSpc>
              <a:buFont typeface="Arial" panose="020B0604020202020204" pitchFamily="34" charset="0"/>
              <a:buChar char="•"/>
            </a:pPr>
            <a:r>
              <a:rPr lang="en-US" sz="850" dirty="0">
                <a:solidFill>
                  <a:srgbClr val="141942"/>
                </a:solidFill>
                <a:latin typeface="Poppins" panose="02000000000000000000" pitchFamily="2" charset="77"/>
                <a:cs typeface="Poppins" panose="02000000000000000000" pitchFamily="2" charset="77"/>
              </a:rPr>
              <a:t>Develop project specific liveability strategies</a:t>
            </a:r>
          </a:p>
          <a:p>
            <a:pPr marL="171450" indent="-171450">
              <a:lnSpc>
                <a:spcPct val="120000"/>
              </a:lnSpc>
              <a:buFont typeface="Arial" panose="020B0604020202020204" pitchFamily="34" charset="0"/>
              <a:buChar char="•"/>
            </a:pPr>
            <a:r>
              <a:rPr lang="en-US" sz="850" dirty="0">
                <a:solidFill>
                  <a:srgbClr val="141942"/>
                </a:solidFill>
                <a:latin typeface="Poppins" panose="02000000000000000000" pitchFamily="2" charset="77"/>
                <a:cs typeface="Poppins" panose="02000000000000000000" pitchFamily="2" charset="77"/>
              </a:rPr>
              <a:t>Identify the opportunities and risks of new places to invest</a:t>
            </a:r>
          </a:p>
          <a:p>
            <a:pPr marL="171450" indent="-171450">
              <a:lnSpc>
                <a:spcPct val="120000"/>
              </a:lnSpc>
              <a:buFont typeface="Arial" panose="020B0604020202020204" pitchFamily="34" charset="0"/>
              <a:buChar char="•"/>
            </a:pPr>
            <a:r>
              <a:rPr lang="en-US" sz="850" dirty="0">
                <a:solidFill>
                  <a:srgbClr val="141942"/>
                </a:solidFill>
                <a:latin typeface="Poppins" panose="02000000000000000000" pitchFamily="2" charset="77"/>
                <a:cs typeface="Poppins" panose="02000000000000000000" pitchFamily="2" charset="77"/>
              </a:rPr>
              <a:t>Build business cases for future projects</a:t>
            </a:r>
          </a:p>
          <a:p>
            <a:pPr marL="171450" indent="-171450">
              <a:lnSpc>
                <a:spcPct val="120000"/>
              </a:lnSpc>
              <a:buFont typeface="Arial" panose="020B0604020202020204" pitchFamily="34" charset="0"/>
              <a:buChar char="•"/>
            </a:pPr>
            <a:r>
              <a:rPr lang="en-US" sz="850" dirty="0">
                <a:solidFill>
                  <a:srgbClr val="141942"/>
                </a:solidFill>
                <a:latin typeface="Poppins" panose="02000000000000000000" pitchFamily="2" charset="77"/>
                <a:cs typeface="Poppins" panose="02000000000000000000" pitchFamily="2" charset="77"/>
              </a:rPr>
              <a:t>Understand liveability at national, regional and local levels</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1000" b="1" dirty="0">
                <a:solidFill>
                  <a:srgbClr val="141942"/>
                </a:solidFill>
                <a:latin typeface="Poppins" panose="02000000000000000000" pitchFamily="2" charset="77"/>
                <a:cs typeface="Poppins" panose="02000000000000000000" pitchFamily="2" charset="77"/>
              </a:rPr>
              <a:t>Journalists use the AUO to:</a:t>
            </a:r>
          </a:p>
          <a:p>
            <a:pPr>
              <a:lnSpc>
                <a:spcPct val="120000"/>
              </a:lnSpc>
            </a:pPr>
            <a:endParaRPr lang="en-US" sz="500" b="1" dirty="0">
              <a:solidFill>
                <a:srgbClr val="141942"/>
              </a:solidFill>
              <a:latin typeface="Poppins" panose="02000000000000000000" pitchFamily="2" charset="77"/>
              <a:cs typeface="Poppins" panose="02000000000000000000" pitchFamily="2" charset="77"/>
            </a:endParaRPr>
          </a:p>
          <a:p>
            <a:pPr marL="171450" indent="-171450">
              <a:lnSpc>
                <a:spcPct val="120000"/>
              </a:lnSpc>
              <a:buFont typeface="Arial" panose="020B0604020202020204" pitchFamily="34" charset="0"/>
              <a:buChar char="•"/>
            </a:pPr>
            <a:r>
              <a:rPr lang="en-US" sz="850" b="1" dirty="0">
                <a:solidFill>
                  <a:srgbClr val="141942"/>
                </a:solidFill>
                <a:latin typeface="Poppins" panose="02000000000000000000" pitchFamily="2" charset="77"/>
                <a:cs typeface="Poppins" panose="02000000000000000000" pitchFamily="2" charset="77"/>
              </a:rPr>
              <a:t>Access policy-based urban liveability research</a:t>
            </a:r>
          </a:p>
          <a:p>
            <a:pPr marL="171450" indent="-171450">
              <a:lnSpc>
                <a:spcPct val="120000"/>
              </a:lnSpc>
              <a:buFont typeface="Arial" panose="020B0604020202020204" pitchFamily="34" charset="0"/>
              <a:buChar char="•"/>
            </a:pPr>
            <a:r>
              <a:rPr lang="en-US" sz="850" dirty="0">
                <a:solidFill>
                  <a:srgbClr val="141942"/>
                </a:solidFill>
                <a:latin typeface="Poppins" panose="02000000000000000000" pitchFamily="2" charset="77"/>
                <a:cs typeface="Poppins" panose="02000000000000000000" pitchFamily="2" charset="77"/>
              </a:rPr>
              <a:t>Measure the impact of policy agendas</a:t>
            </a:r>
          </a:p>
          <a:p>
            <a:pPr marL="171450" indent="-171450">
              <a:lnSpc>
                <a:spcPct val="120000"/>
              </a:lnSpc>
              <a:buFont typeface="Arial" panose="020B0604020202020204" pitchFamily="34" charset="0"/>
              <a:buChar char="•"/>
            </a:pPr>
            <a:r>
              <a:rPr lang="en-US" sz="850" dirty="0">
                <a:solidFill>
                  <a:srgbClr val="141942"/>
                </a:solidFill>
                <a:latin typeface="Poppins" panose="02000000000000000000" pitchFamily="2" charset="77"/>
                <a:cs typeface="Poppins" panose="02000000000000000000" pitchFamily="2" charset="77"/>
              </a:rPr>
              <a:t>Learn how liveability changes across different locations and cities</a:t>
            </a:r>
          </a:p>
          <a:p>
            <a:pPr marL="171450" indent="-171450">
              <a:lnSpc>
                <a:spcPct val="120000"/>
              </a:lnSpc>
              <a:buFont typeface="Arial" panose="020B0604020202020204" pitchFamily="34" charset="0"/>
              <a:buChar char="•"/>
            </a:pPr>
            <a:r>
              <a:rPr lang="en-US" sz="850" dirty="0">
                <a:solidFill>
                  <a:srgbClr val="141942"/>
                </a:solidFill>
                <a:latin typeface="Poppins" panose="02000000000000000000" pitchFamily="2" charset="77"/>
                <a:cs typeface="Poppins" panose="02000000000000000000" pitchFamily="2" charset="77"/>
              </a:rPr>
              <a:t>Identify issues for rural cities and how these differ from capitals</a:t>
            </a:r>
          </a:p>
          <a:p>
            <a:pPr marL="171450" indent="-171450">
              <a:lnSpc>
                <a:spcPct val="120000"/>
              </a:lnSpc>
              <a:buFont typeface="Arial" panose="020B0604020202020204" pitchFamily="34" charset="0"/>
              <a:buChar char="•"/>
            </a:pPr>
            <a:r>
              <a:rPr lang="en-US" sz="850" dirty="0">
                <a:solidFill>
                  <a:srgbClr val="141942"/>
                </a:solidFill>
                <a:latin typeface="Poppins" panose="02000000000000000000" pitchFamily="2" charset="77"/>
                <a:cs typeface="Poppins" panose="02000000000000000000" pitchFamily="2" charset="77"/>
              </a:rPr>
              <a:t>Measure the major influences of liveability </a:t>
            </a:r>
          </a:p>
        </p:txBody>
      </p:sp>
      <p:pic>
        <p:nvPicPr>
          <p:cNvPr id="14" name="Picture 13" descr="A picture containing shirt&#10;&#10;Description automatically generated">
            <a:extLst>
              <a:ext uri="{FF2B5EF4-FFF2-40B4-BE49-F238E27FC236}">
                <a16:creationId xmlns:a16="http://schemas.microsoft.com/office/drawing/2014/main" id="{EC03242B-E848-F14D-9C82-C913C77ED685}"/>
              </a:ext>
            </a:extLst>
          </p:cNvPr>
          <p:cNvPicPr>
            <a:picLocks noChangeAspect="1"/>
          </p:cNvPicPr>
          <p:nvPr/>
        </p:nvPicPr>
        <p:blipFill rotWithShape="1">
          <a:blip r:embed="rId5"/>
          <a:srcRect r="52728"/>
          <a:stretch/>
        </p:blipFill>
        <p:spPr>
          <a:xfrm>
            <a:off x="8966812" y="46215"/>
            <a:ext cx="674416" cy="679696"/>
          </a:xfrm>
          <a:prstGeom prst="rect">
            <a:avLst/>
          </a:prstGeom>
        </p:spPr>
      </p:pic>
    </p:spTree>
    <p:extLst>
      <p:ext uri="{BB962C8B-B14F-4D97-AF65-F5344CB8AC3E}">
        <p14:creationId xmlns:p14="http://schemas.microsoft.com/office/powerpoint/2010/main" val="2908892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ore inside of a building&#10;&#10;Description automatically generated">
            <a:extLst>
              <a:ext uri="{FF2B5EF4-FFF2-40B4-BE49-F238E27FC236}">
                <a16:creationId xmlns:a16="http://schemas.microsoft.com/office/drawing/2014/main" id="{1A15E806-1B41-6147-B981-5D9E68FF3433}"/>
              </a:ext>
            </a:extLst>
          </p:cNvPr>
          <p:cNvPicPr>
            <a:picLocks noChangeAspect="1"/>
          </p:cNvPicPr>
          <p:nvPr/>
        </p:nvPicPr>
        <p:blipFill rotWithShape="1">
          <a:blip r:embed="rId2"/>
          <a:srcRect l="7566" r="5758"/>
          <a:stretch/>
        </p:blipFill>
        <p:spPr>
          <a:xfrm>
            <a:off x="0" y="0"/>
            <a:ext cx="9906000" cy="6858000"/>
          </a:xfrm>
          <a:prstGeom prst="rect">
            <a:avLst/>
          </a:prstGeom>
          <a:solidFill>
            <a:schemeClr val="accent2"/>
          </a:solidFill>
        </p:spPr>
      </p:pic>
      <p:sp>
        <p:nvSpPr>
          <p:cNvPr id="10" name="Rectangle 9">
            <a:extLst>
              <a:ext uri="{FF2B5EF4-FFF2-40B4-BE49-F238E27FC236}">
                <a16:creationId xmlns:a16="http://schemas.microsoft.com/office/drawing/2014/main" id="{D5291756-F9FA-7A4B-B97C-E30F505BB71B}"/>
              </a:ext>
            </a:extLst>
          </p:cNvPr>
          <p:cNvSpPr/>
          <p:nvPr/>
        </p:nvSpPr>
        <p:spPr>
          <a:xfrm>
            <a:off x="0" y="0"/>
            <a:ext cx="9906000" cy="757726"/>
          </a:xfrm>
          <a:prstGeom prst="rect">
            <a:avLst/>
          </a:prstGeom>
          <a:solidFill>
            <a:srgbClr val="141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hlinkClick r:id="rId3"/>
            <a:extLst>
              <a:ext uri="{FF2B5EF4-FFF2-40B4-BE49-F238E27FC236}">
                <a16:creationId xmlns:a16="http://schemas.microsoft.com/office/drawing/2014/main" id="{7FA4D9BE-FAD4-ED4D-8348-B2E887E5E67D}"/>
              </a:ext>
            </a:extLst>
          </p:cNvPr>
          <p:cNvPicPr>
            <a:picLocks noChangeAspect="1"/>
          </p:cNvPicPr>
          <p:nvPr/>
        </p:nvPicPr>
        <p:blipFill>
          <a:blip r:embed="rId4"/>
          <a:stretch>
            <a:fillRect/>
          </a:stretch>
        </p:blipFill>
        <p:spPr>
          <a:xfrm>
            <a:off x="143999" y="84839"/>
            <a:ext cx="1447201" cy="602448"/>
          </a:xfrm>
          <a:prstGeom prst="rect">
            <a:avLst/>
          </a:prstGeom>
        </p:spPr>
      </p:pic>
      <p:sp>
        <p:nvSpPr>
          <p:cNvPr id="13" name="Rectangle 12">
            <a:extLst>
              <a:ext uri="{FF2B5EF4-FFF2-40B4-BE49-F238E27FC236}">
                <a16:creationId xmlns:a16="http://schemas.microsoft.com/office/drawing/2014/main" id="{2DD1F7E6-2A48-2647-8C50-48054A92DCA3}"/>
              </a:ext>
            </a:extLst>
          </p:cNvPr>
          <p:cNvSpPr/>
          <p:nvPr/>
        </p:nvSpPr>
        <p:spPr>
          <a:xfrm>
            <a:off x="349124" y="1051200"/>
            <a:ext cx="4539677" cy="55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F8F8A8-CBEE-A44A-9C73-0874F1304497}"/>
              </a:ext>
            </a:extLst>
          </p:cNvPr>
          <p:cNvSpPr/>
          <p:nvPr/>
        </p:nvSpPr>
        <p:spPr>
          <a:xfrm>
            <a:off x="5011164" y="1051200"/>
            <a:ext cx="4539676" cy="55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C854603-BF86-1D48-BAA9-70AC8662F18E}"/>
              </a:ext>
            </a:extLst>
          </p:cNvPr>
          <p:cNvSpPr txBox="1"/>
          <p:nvPr/>
        </p:nvSpPr>
        <p:spPr>
          <a:xfrm>
            <a:off x="5197881" y="1233890"/>
            <a:ext cx="4158075" cy="2682594"/>
          </a:xfrm>
          <a:prstGeom prst="rect">
            <a:avLst/>
          </a:prstGeom>
          <a:noFill/>
        </p:spPr>
        <p:txBody>
          <a:bodyPr wrap="square" rtlCol="0">
            <a:spAutoFit/>
          </a:bodyPr>
          <a:lstStyle/>
          <a:p>
            <a:r>
              <a:rPr lang="en-US" sz="1600" b="1" dirty="0">
                <a:solidFill>
                  <a:srgbClr val="141942"/>
                </a:solidFill>
                <a:latin typeface="Poppins" panose="02000000000000000000" pitchFamily="2" charset="77"/>
                <a:cs typeface="Poppins" panose="02000000000000000000" pitchFamily="2" charset="77"/>
              </a:rPr>
              <a:t>Partner with us</a:t>
            </a:r>
            <a:endParaRPr lang="en-US" sz="1600" dirty="0">
              <a:solidFill>
                <a:srgbClr val="141942"/>
              </a:solidFill>
              <a:latin typeface="Poppins" panose="02000000000000000000" pitchFamily="2" charset="77"/>
              <a:cs typeface="Poppins" panose="02000000000000000000" pitchFamily="2" charset="77"/>
            </a:endParaRP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850" b="1" dirty="0">
                <a:solidFill>
                  <a:srgbClr val="141942"/>
                </a:solidFill>
                <a:latin typeface="Poppins" panose="02000000000000000000" pitchFamily="2" charset="77"/>
                <a:cs typeface="Poppins" panose="02000000000000000000" pitchFamily="2" charset="77"/>
              </a:rPr>
              <a:t>If you want to be part of the solution to improving liveability in Australia, supporting healthy, equitable and sustainable cities for all, then become a Paid Partner with us. </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850" dirty="0">
                <a:solidFill>
                  <a:srgbClr val="141942"/>
                </a:solidFill>
                <a:latin typeface="Poppins" panose="02000000000000000000" pitchFamily="2" charset="77"/>
                <a:cs typeface="Poppins" panose="02000000000000000000" pitchFamily="2" charset="77"/>
              </a:rPr>
              <a:t>You’ll be leveraging the Australian Urban Observatory’s key liveability indicators, </a:t>
            </a:r>
            <a:r>
              <a:rPr lang="en-US" sz="850" dirty="0" err="1">
                <a:solidFill>
                  <a:srgbClr val="141942"/>
                </a:solidFill>
                <a:latin typeface="Poppins" panose="02000000000000000000" pitchFamily="2" charset="77"/>
                <a:cs typeface="Poppins" panose="02000000000000000000" pitchFamily="2" charset="77"/>
              </a:rPr>
              <a:t>utilising</a:t>
            </a:r>
            <a:r>
              <a:rPr lang="en-US" sz="850" dirty="0">
                <a:solidFill>
                  <a:srgbClr val="141942"/>
                </a:solidFill>
                <a:latin typeface="Poppins" panose="02000000000000000000" pitchFamily="2" charset="77"/>
                <a:cs typeface="Poppins" panose="02000000000000000000" pitchFamily="2" charset="77"/>
              </a:rPr>
              <a:t> our groundbreaking policy-relevant urban research linking the built environment and public health, developed by our team at RMIT’s Centre for Urban Research.</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850" dirty="0">
                <a:solidFill>
                  <a:srgbClr val="141942"/>
                </a:solidFill>
                <a:latin typeface="Poppins" panose="02000000000000000000" pitchFamily="2" charset="77"/>
                <a:cs typeface="Poppins" panose="02000000000000000000" pitchFamily="2" charset="77"/>
              </a:rPr>
              <a:t>The AUO has two levels of accessibility. All indicators to a Local Government Level, as well as the Liveability Index and Social Infrastructure Index to Suburb and </a:t>
            </a:r>
            <a:r>
              <a:rPr lang="en-US" sz="850" dirty="0" err="1">
                <a:solidFill>
                  <a:srgbClr val="141942"/>
                </a:solidFill>
                <a:latin typeface="Poppins" panose="02000000000000000000" pitchFamily="2" charset="77"/>
                <a:cs typeface="Poppins" panose="02000000000000000000" pitchFamily="2" charset="77"/>
              </a:rPr>
              <a:t>Neighbourhood</a:t>
            </a:r>
            <a:r>
              <a:rPr lang="en-US" sz="850" dirty="0">
                <a:solidFill>
                  <a:srgbClr val="141942"/>
                </a:solidFill>
                <a:latin typeface="Poppins" panose="02000000000000000000" pitchFamily="2" charset="77"/>
                <a:cs typeface="Poppins" panose="02000000000000000000" pitchFamily="2" charset="77"/>
              </a:rPr>
              <a:t> levels, are available without charge. All other Suburb and </a:t>
            </a:r>
            <a:r>
              <a:rPr lang="en-US" sz="850" dirty="0" err="1">
                <a:solidFill>
                  <a:srgbClr val="141942"/>
                </a:solidFill>
                <a:latin typeface="Poppins" panose="02000000000000000000" pitchFamily="2" charset="77"/>
                <a:cs typeface="Poppins" panose="02000000000000000000" pitchFamily="2" charset="77"/>
              </a:rPr>
              <a:t>Neighbourhood</a:t>
            </a:r>
            <a:r>
              <a:rPr lang="en-US" sz="850" dirty="0">
                <a:solidFill>
                  <a:srgbClr val="141942"/>
                </a:solidFill>
                <a:latin typeface="Poppins" panose="02000000000000000000" pitchFamily="2" charset="77"/>
                <a:cs typeface="Poppins" panose="02000000000000000000" pitchFamily="2" charset="77"/>
              </a:rPr>
              <a:t> indicators are available through AUO Paid Partnerships. Contact us to learn more about Paid Partnerships.</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p:txBody>
      </p:sp>
      <p:graphicFrame>
        <p:nvGraphicFramePr>
          <p:cNvPr id="15" name="Table 14">
            <a:extLst>
              <a:ext uri="{FF2B5EF4-FFF2-40B4-BE49-F238E27FC236}">
                <a16:creationId xmlns:a16="http://schemas.microsoft.com/office/drawing/2014/main" id="{30288FC8-A5E1-C647-823E-C8C4C4B930A7}"/>
              </a:ext>
            </a:extLst>
          </p:cNvPr>
          <p:cNvGraphicFramePr>
            <a:graphicFrameLocks noGrp="1"/>
          </p:cNvGraphicFramePr>
          <p:nvPr>
            <p:extLst>
              <p:ext uri="{D42A27DB-BD31-4B8C-83A1-F6EECF244321}">
                <p14:modId xmlns:p14="http://schemas.microsoft.com/office/powerpoint/2010/main" val="4194515711"/>
              </p:ext>
            </p:extLst>
          </p:nvPr>
        </p:nvGraphicFramePr>
        <p:xfrm>
          <a:off x="5170866" y="4237355"/>
          <a:ext cx="4173730" cy="1690116"/>
        </p:xfrm>
        <a:graphic>
          <a:graphicData uri="http://schemas.openxmlformats.org/drawingml/2006/table">
            <a:tbl>
              <a:tblPr/>
              <a:tblGrid>
                <a:gridCol w="1391089">
                  <a:extLst>
                    <a:ext uri="{9D8B030D-6E8A-4147-A177-3AD203B41FA5}">
                      <a16:colId xmlns:a16="http://schemas.microsoft.com/office/drawing/2014/main" val="385529229"/>
                    </a:ext>
                  </a:extLst>
                </a:gridCol>
                <a:gridCol w="1391089">
                  <a:extLst>
                    <a:ext uri="{9D8B030D-6E8A-4147-A177-3AD203B41FA5}">
                      <a16:colId xmlns:a16="http://schemas.microsoft.com/office/drawing/2014/main" val="4268765573"/>
                    </a:ext>
                  </a:extLst>
                </a:gridCol>
                <a:gridCol w="1391552">
                  <a:extLst>
                    <a:ext uri="{9D8B030D-6E8A-4147-A177-3AD203B41FA5}">
                      <a16:colId xmlns:a16="http://schemas.microsoft.com/office/drawing/2014/main" val="1095724087"/>
                    </a:ext>
                  </a:extLst>
                </a:gridCol>
              </a:tblGrid>
              <a:tr h="0">
                <a:tc>
                  <a:txBody>
                    <a:bodyPr/>
                    <a:lstStyle/>
                    <a:p>
                      <a:pPr algn="ctr">
                        <a:spcAft>
                          <a:spcPts val="0"/>
                        </a:spcAft>
                      </a:pPr>
                      <a:r>
                        <a:rPr lang="en-AU" sz="1200" b="1" dirty="0">
                          <a:solidFill>
                            <a:srgbClr val="24C9AC"/>
                          </a:solidFill>
                          <a:effectLst/>
                          <a:latin typeface="Poppins" panose="02000000000000000000" pitchFamily="2" charset="77"/>
                          <a:cs typeface="Poppins" panose="02000000000000000000" pitchFamily="2" charset="77"/>
                        </a:rPr>
                        <a:t>LGA Paid Partner</a:t>
                      </a:r>
                      <a:endParaRPr lang="en-AU" sz="1200" dirty="0">
                        <a:effectLst/>
                        <a:latin typeface="Poppins" panose="02000000000000000000" pitchFamily="2" charset="77"/>
                        <a:cs typeface="Poppins" panose="02000000000000000000" pitchFamily="2" charset="77"/>
                      </a:endParaRPr>
                    </a:p>
                    <a:p>
                      <a:pPr algn="ctr">
                        <a:spcAft>
                          <a:spcPts val="0"/>
                        </a:spcAft>
                      </a:pPr>
                      <a:endParaRPr lang="en-AU" sz="770" b="1" dirty="0">
                        <a:solidFill>
                          <a:srgbClr val="000000"/>
                        </a:solidFill>
                        <a:effectLst/>
                        <a:latin typeface="Poppins" panose="02000000000000000000" pitchFamily="2" charset="77"/>
                        <a:cs typeface="Poppins" panose="02000000000000000000" pitchFamily="2" charset="77"/>
                      </a:endParaRPr>
                    </a:p>
                    <a:p>
                      <a:pPr algn="ctr">
                        <a:spcAft>
                          <a:spcPts val="0"/>
                        </a:spcAft>
                      </a:pPr>
                      <a:r>
                        <a:rPr lang="en-AU" sz="720" dirty="0">
                          <a:solidFill>
                            <a:srgbClr val="141942"/>
                          </a:solidFill>
                          <a:effectLst/>
                          <a:latin typeface="Poppins" panose="02000000000000000000" pitchFamily="2" charset="77"/>
                          <a:cs typeface="Poppins" panose="02000000000000000000" pitchFamily="2" charset="77"/>
                        </a:rPr>
                        <a:t>A Single LGA</a:t>
                      </a:r>
                    </a:p>
                    <a:p>
                      <a:pPr algn="ctr">
                        <a:spcAft>
                          <a:spcPts val="0"/>
                        </a:spcAft>
                      </a:pPr>
                      <a:endParaRPr lang="en-AU" sz="720" dirty="0">
                        <a:solidFill>
                          <a:srgbClr val="141942"/>
                        </a:solidFill>
                        <a:effectLst/>
                        <a:latin typeface="Poppins" panose="02000000000000000000" pitchFamily="2" charset="77"/>
                        <a:cs typeface="Poppins" panose="02000000000000000000" pitchFamily="2" charset="77"/>
                      </a:endParaRPr>
                    </a:p>
                    <a:p>
                      <a:pPr algn="ctr">
                        <a:spcAft>
                          <a:spcPts val="0"/>
                        </a:spcAft>
                      </a:pPr>
                      <a:r>
                        <a:rPr lang="en-AU" sz="720" dirty="0">
                          <a:solidFill>
                            <a:srgbClr val="141942"/>
                          </a:solidFill>
                          <a:effectLst/>
                          <a:latin typeface="Poppins" panose="02000000000000000000" pitchFamily="2" charset="77"/>
                          <a:cs typeface="Poppins" panose="02000000000000000000" pitchFamily="2" charset="77"/>
                        </a:rPr>
                        <a:t>Interactive indicators and scorecards for Suburbs and Neighbourhoods for a </a:t>
                      </a:r>
                    </a:p>
                    <a:p>
                      <a:pPr algn="ctr">
                        <a:spcAft>
                          <a:spcPts val="0"/>
                        </a:spcAft>
                      </a:pPr>
                      <a:endParaRPr lang="en-AU" sz="720" b="1" dirty="0">
                        <a:solidFill>
                          <a:srgbClr val="141942"/>
                        </a:solidFill>
                        <a:effectLst/>
                        <a:latin typeface="Poppins" panose="02000000000000000000" pitchFamily="2" charset="77"/>
                        <a:cs typeface="Poppins" panose="02000000000000000000" pitchFamily="2" charset="77"/>
                      </a:endParaRPr>
                    </a:p>
                    <a:p>
                      <a:pPr algn="ctr">
                        <a:spcAft>
                          <a:spcPts val="0"/>
                        </a:spcAft>
                      </a:pPr>
                      <a:r>
                        <a:rPr lang="en-AU" sz="720" b="1" dirty="0">
                          <a:solidFill>
                            <a:srgbClr val="141942"/>
                          </a:solidFill>
                          <a:effectLst/>
                          <a:latin typeface="Poppins" panose="02000000000000000000" pitchFamily="2" charset="77"/>
                          <a:cs typeface="Poppins" panose="02000000000000000000" pitchFamily="2" charset="77"/>
                        </a:rPr>
                        <a:t>Single </a:t>
                      </a:r>
                      <a:br>
                        <a:rPr lang="en-AU" sz="720" dirty="0">
                          <a:solidFill>
                            <a:srgbClr val="141942"/>
                          </a:solidFill>
                          <a:effectLst/>
                          <a:latin typeface="Poppins" panose="02000000000000000000" pitchFamily="2" charset="77"/>
                          <a:cs typeface="Poppins" panose="02000000000000000000" pitchFamily="2" charset="77"/>
                        </a:rPr>
                      </a:br>
                      <a:r>
                        <a:rPr lang="en-AU" sz="720" b="1" dirty="0">
                          <a:solidFill>
                            <a:srgbClr val="141942"/>
                          </a:solidFill>
                          <a:effectLst/>
                          <a:latin typeface="Poppins" panose="02000000000000000000" pitchFamily="2" charset="77"/>
                          <a:cs typeface="Poppins" panose="02000000000000000000" pitchFamily="2" charset="77"/>
                        </a:rPr>
                        <a:t>Local Government Area</a:t>
                      </a:r>
                      <a:endParaRPr lang="en-AU" sz="720" dirty="0">
                        <a:solidFill>
                          <a:srgbClr val="141942"/>
                        </a:solidFill>
                        <a:effectLst/>
                        <a:latin typeface="Poppins" panose="02000000000000000000" pitchFamily="2" charset="77"/>
                        <a:cs typeface="Poppins" panose="02000000000000000000" pitchFamily="2" charset="77"/>
                      </a:endParaRPr>
                    </a:p>
                    <a:p>
                      <a:pPr algn="ctr">
                        <a:spcAft>
                          <a:spcPts val="0"/>
                        </a:spcAft>
                      </a:pPr>
                      <a:endParaRPr lang="en-AU" sz="720" dirty="0">
                        <a:solidFill>
                          <a:srgbClr val="141942"/>
                        </a:solidFill>
                        <a:effectLst/>
                        <a:latin typeface="Poppins" panose="02000000000000000000" pitchFamily="2" charset="77"/>
                        <a:cs typeface="Poppins" panose="02000000000000000000" pitchFamily="2" charset="77"/>
                      </a:endParaRPr>
                    </a:p>
                    <a:p>
                      <a:pPr algn="ctr">
                        <a:spcAft>
                          <a:spcPts val="0"/>
                        </a:spcAft>
                      </a:pPr>
                      <a:r>
                        <a:rPr lang="en-AU" sz="720" dirty="0">
                          <a:solidFill>
                            <a:srgbClr val="141942"/>
                          </a:solidFill>
                          <a:effectLst/>
                          <a:latin typeface="Poppins" panose="02000000000000000000" pitchFamily="2" charset="77"/>
                          <a:cs typeface="Poppins" panose="02000000000000000000" pitchFamily="2" charset="77"/>
                        </a:rPr>
                        <a:t>12 months online access extending to EOFY</a:t>
                      </a:r>
                      <a:r>
                        <a:rPr lang="en-AU" sz="720" baseline="30000" dirty="0">
                          <a:solidFill>
                            <a:srgbClr val="141942"/>
                          </a:solidFill>
                          <a:effectLst/>
                          <a:latin typeface="Poppins" panose="02000000000000000000" pitchFamily="2" charset="77"/>
                          <a:cs typeface="Poppins" panose="02000000000000000000" pitchFamily="2" charset="77"/>
                        </a:rPr>
                        <a:t>1</a:t>
                      </a:r>
                      <a:endParaRPr lang="en-AU" sz="720" dirty="0">
                        <a:solidFill>
                          <a:srgbClr val="141942"/>
                        </a:solidFill>
                        <a:effectLst/>
                        <a:latin typeface="Poppins" panose="02000000000000000000" pitchFamily="2" charset="77"/>
                        <a:cs typeface="Poppins" panose="02000000000000000000" pitchFamily="2" charset="77"/>
                      </a:endParaRPr>
                    </a:p>
                  </a:txBody>
                  <a:tcPr marL="68580" marR="68580" marT="0" marB="0">
                    <a:lnL>
                      <a:noFill/>
                    </a:lnL>
                    <a:lnR>
                      <a:noFill/>
                    </a:lnR>
                    <a:lnT>
                      <a:noFill/>
                    </a:lnT>
                    <a:lnB>
                      <a:noFill/>
                    </a:lnB>
                  </a:tcPr>
                </a:tc>
                <a:tc>
                  <a:txBody>
                    <a:bodyPr/>
                    <a:lstStyle/>
                    <a:p>
                      <a:pPr algn="ctr">
                        <a:spcAft>
                          <a:spcPts val="0"/>
                        </a:spcAft>
                      </a:pPr>
                      <a:r>
                        <a:rPr lang="en-AU" sz="1200" b="1" dirty="0">
                          <a:solidFill>
                            <a:srgbClr val="24C9AC"/>
                          </a:solidFill>
                          <a:effectLst/>
                          <a:latin typeface="Poppins" panose="02000000000000000000" pitchFamily="2" charset="77"/>
                          <a:cs typeface="Poppins" panose="02000000000000000000" pitchFamily="2" charset="77"/>
                        </a:rPr>
                        <a:t>State </a:t>
                      </a:r>
                      <a:br>
                        <a:rPr lang="en-AU" sz="1200" b="1" dirty="0">
                          <a:solidFill>
                            <a:srgbClr val="24C9AC"/>
                          </a:solidFill>
                          <a:effectLst/>
                          <a:latin typeface="Poppins" panose="02000000000000000000" pitchFamily="2" charset="77"/>
                          <a:cs typeface="Poppins" panose="02000000000000000000" pitchFamily="2" charset="77"/>
                        </a:rPr>
                      </a:br>
                      <a:r>
                        <a:rPr lang="en-AU" sz="1200" b="1" dirty="0">
                          <a:solidFill>
                            <a:srgbClr val="24C9AC"/>
                          </a:solidFill>
                          <a:effectLst/>
                          <a:latin typeface="Poppins" panose="02000000000000000000" pitchFamily="2" charset="77"/>
                          <a:cs typeface="Poppins" panose="02000000000000000000" pitchFamily="2" charset="77"/>
                        </a:rPr>
                        <a:t>Paid Partner</a:t>
                      </a:r>
                      <a:endParaRPr lang="en-AU" sz="1200" dirty="0">
                        <a:effectLst/>
                        <a:latin typeface="Poppins" panose="02000000000000000000" pitchFamily="2" charset="77"/>
                        <a:cs typeface="Poppins" panose="02000000000000000000" pitchFamily="2" charset="77"/>
                      </a:endParaRPr>
                    </a:p>
                    <a:p>
                      <a:pPr algn="ctr">
                        <a:spcAft>
                          <a:spcPts val="0"/>
                        </a:spcAft>
                      </a:pPr>
                      <a:endParaRPr lang="en-AU" sz="770" b="1" dirty="0">
                        <a:solidFill>
                          <a:srgbClr val="000000"/>
                        </a:solidFill>
                        <a:effectLst/>
                        <a:latin typeface="Poppins" panose="02000000000000000000" pitchFamily="2" charset="77"/>
                        <a:cs typeface="Poppins" panose="02000000000000000000" pitchFamily="2" charset="77"/>
                      </a:endParaRPr>
                    </a:p>
                    <a:p>
                      <a:pPr algn="ctr">
                        <a:spcAft>
                          <a:spcPts val="0"/>
                        </a:spcAft>
                      </a:pPr>
                      <a:r>
                        <a:rPr lang="en-AU" sz="720" dirty="0">
                          <a:solidFill>
                            <a:srgbClr val="141942"/>
                          </a:solidFill>
                          <a:effectLst/>
                          <a:latin typeface="Poppins" panose="02000000000000000000" pitchFamily="2" charset="77"/>
                          <a:cs typeface="Poppins" panose="02000000000000000000" pitchFamily="2" charset="77"/>
                        </a:rPr>
                        <a:t>A Single State</a:t>
                      </a:r>
                    </a:p>
                    <a:p>
                      <a:pPr algn="ctr">
                        <a:spcAft>
                          <a:spcPts val="0"/>
                        </a:spcAft>
                      </a:pPr>
                      <a:endParaRPr lang="en-AU" sz="720" dirty="0">
                        <a:solidFill>
                          <a:srgbClr val="141942"/>
                        </a:solidFill>
                        <a:effectLst/>
                        <a:latin typeface="Poppins" panose="02000000000000000000" pitchFamily="2" charset="77"/>
                        <a:cs typeface="Poppins" panose="02000000000000000000" pitchFamily="2" charset="77"/>
                      </a:endParaRPr>
                    </a:p>
                    <a:p>
                      <a:pPr algn="ctr">
                        <a:spcAft>
                          <a:spcPts val="0"/>
                        </a:spcAft>
                      </a:pPr>
                      <a:r>
                        <a:rPr lang="en-AU" sz="720" dirty="0">
                          <a:solidFill>
                            <a:srgbClr val="141942"/>
                          </a:solidFill>
                          <a:effectLst/>
                          <a:latin typeface="Poppins" panose="02000000000000000000" pitchFamily="2" charset="77"/>
                          <a:cs typeface="Poppins" panose="02000000000000000000" pitchFamily="2" charset="77"/>
                        </a:rPr>
                        <a:t>Interactive indicators and scorecards for Suburbs and Neighbourhoods for a </a:t>
                      </a:r>
                    </a:p>
                    <a:p>
                      <a:pPr algn="ctr">
                        <a:spcAft>
                          <a:spcPts val="0"/>
                        </a:spcAft>
                      </a:pPr>
                      <a:endParaRPr lang="en-AU" sz="720" b="1" dirty="0">
                        <a:solidFill>
                          <a:srgbClr val="141942"/>
                        </a:solidFill>
                        <a:effectLst/>
                        <a:latin typeface="Poppins" panose="02000000000000000000" pitchFamily="2" charset="77"/>
                        <a:cs typeface="Poppins" panose="02000000000000000000" pitchFamily="2" charset="77"/>
                      </a:endParaRPr>
                    </a:p>
                    <a:p>
                      <a:pPr algn="ctr">
                        <a:spcAft>
                          <a:spcPts val="0"/>
                        </a:spcAft>
                      </a:pPr>
                      <a:r>
                        <a:rPr lang="en-AU" sz="720" b="1" dirty="0">
                          <a:solidFill>
                            <a:srgbClr val="141942"/>
                          </a:solidFill>
                          <a:effectLst/>
                          <a:latin typeface="Poppins" panose="02000000000000000000" pitchFamily="2" charset="77"/>
                          <a:cs typeface="Poppins" panose="02000000000000000000" pitchFamily="2" charset="77"/>
                        </a:rPr>
                        <a:t>Single </a:t>
                      </a:r>
                      <a:br>
                        <a:rPr lang="en-AU" sz="720" dirty="0">
                          <a:solidFill>
                            <a:srgbClr val="141942"/>
                          </a:solidFill>
                          <a:effectLst/>
                          <a:latin typeface="Poppins" panose="02000000000000000000" pitchFamily="2" charset="77"/>
                          <a:cs typeface="Poppins" panose="02000000000000000000" pitchFamily="2" charset="77"/>
                        </a:rPr>
                      </a:br>
                      <a:r>
                        <a:rPr lang="en-AU" sz="720" b="1" dirty="0">
                          <a:solidFill>
                            <a:srgbClr val="141942"/>
                          </a:solidFill>
                          <a:effectLst/>
                          <a:latin typeface="Poppins" panose="02000000000000000000" pitchFamily="2" charset="77"/>
                          <a:cs typeface="Poppins" panose="02000000000000000000" pitchFamily="2" charset="77"/>
                        </a:rPr>
                        <a:t>Australian State</a:t>
                      </a:r>
                      <a:endParaRPr lang="en-AU" sz="720" dirty="0">
                        <a:solidFill>
                          <a:srgbClr val="141942"/>
                        </a:solidFill>
                        <a:effectLst/>
                        <a:latin typeface="Poppins" panose="02000000000000000000" pitchFamily="2" charset="77"/>
                        <a:cs typeface="Poppins" panose="02000000000000000000" pitchFamily="2" charset="77"/>
                      </a:endParaRPr>
                    </a:p>
                    <a:p>
                      <a:pPr algn="ctr">
                        <a:spcAft>
                          <a:spcPts val="0"/>
                        </a:spcAft>
                      </a:pPr>
                      <a:endParaRPr lang="en-AU" sz="720" dirty="0">
                        <a:solidFill>
                          <a:srgbClr val="141942"/>
                        </a:solidFill>
                        <a:effectLst/>
                        <a:latin typeface="Poppins" panose="02000000000000000000" pitchFamily="2" charset="77"/>
                        <a:cs typeface="Poppins" panose="02000000000000000000" pitchFamily="2" charset="77"/>
                      </a:endParaRPr>
                    </a:p>
                    <a:p>
                      <a:pPr algn="ctr">
                        <a:spcAft>
                          <a:spcPts val="0"/>
                        </a:spcAft>
                      </a:pPr>
                      <a:r>
                        <a:rPr lang="en-AU" sz="720" dirty="0">
                          <a:solidFill>
                            <a:srgbClr val="141942"/>
                          </a:solidFill>
                          <a:effectLst/>
                          <a:latin typeface="Poppins" panose="02000000000000000000" pitchFamily="2" charset="77"/>
                          <a:cs typeface="Poppins" panose="02000000000000000000" pitchFamily="2" charset="77"/>
                        </a:rPr>
                        <a:t>12 months online access extending to EOFY</a:t>
                      </a:r>
                      <a:r>
                        <a:rPr lang="en-AU" sz="720" baseline="30000" dirty="0">
                          <a:solidFill>
                            <a:srgbClr val="141942"/>
                          </a:solidFill>
                          <a:effectLst/>
                          <a:latin typeface="Poppins" panose="02000000000000000000" pitchFamily="2" charset="77"/>
                          <a:cs typeface="Poppins" panose="02000000000000000000" pitchFamily="2" charset="77"/>
                        </a:rPr>
                        <a:t>2</a:t>
                      </a:r>
                      <a:endParaRPr lang="en-AU" sz="720" dirty="0">
                        <a:solidFill>
                          <a:srgbClr val="141942"/>
                        </a:solidFill>
                        <a:effectLst/>
                        <a:latin typeface="Poppins" panose="02000000000000000000" pitchFamily="2" charset="77"/>
                        <a:cs typeface="Poppins" panose="02000000000000000000" pitchFamily="2" charset="77"/>
                      </a:endParaRPr>
                    </a:p>
                  </a:txBody>
                  <a:tcPr marL="68580" marR="68580" marT="0" marB="0">
                    <a:lnL>
                      <a:noFill/>
                    </a:lnL>
                    <a:lnR>
                      <a:noFill/>
                    </a:lnR>
                    <a:lnT>
                      <a:noFill/>
                    </a:lnT>
                    <a:lnB>
                      <a:noFill/>
                    </a:lnB>
                  </a:tcPr>
                </a:tc>
                <a:tc>
                  <a:txBody>
                    <a:bodyPr/>
                    <a:lstStyle/>
                    <a:p>
                      <a:pPr algn="ctr">
                        <a:spcAft>
                          <a:spcPts val="0"/>
                        </a:spcAft>
                      </a:pPr>
                      <a:r>
                        <a:rPr lang="en-AU" sz="1200" b="1" dirty="0">
                          <a:solidFill>
                            <a:srgbClr val="24C9AC"/>
                          </a:solidFill>
                          <a:effectLst/>
                          <a:latin typeface="Poppins" panose="02000000000000000000" pitchFamily="2" charset="77"/>
                          <a:cs typeface="Poppins" panose="02000000000000000000" pitchFamily="2" charset="77"/>
                        </a:rPr>
                        <a:t>National </a:t>
                      </a:r>
                      <a:br>
                        <a:rPr lang="en-AU" sz="1200" b="1" dirty="0">
                          <a:solidFill>
                            <a:srgbClr val="24C9AC"/>
                          </a:solidFill>
                          <a:effectLst/>
                          <a:latin typeface="Poppins" panose="02000000000000000000" pitchFamily="2" charset="77"/>
                          <a:cs typeface="Poppins" panose="02000000000000000000" pitchFamily="2" charset="77"/>
                        </a:rPr>
                      </a:br>
                      <a:r>
                        <a:rPr lang="en-AU" sz="1200" b="1" dirty="0">
                          <a:solidFill>
                            <a:srgbClr val="24C9AC"/>
                          </a:solidFill>
                          <a:effectLst/>
                          <a:latin typeface="Poppins" panose="02000000000000000000" pitchFamily="2" charset="77"/>
                          <a:cs typeface="Poppins" panose="02000000000000000000" pitchFamily="2" charset="77"/>
                        </a:rPr>
                        <a:t>Paid Partner</a:t>
                      </a:r>
                      <a:endParaRPr lang="en-AU" sz="1200" dirty="0">
                        <a:effectLst/>
                        <a:latin typeface="Poppins" panose="02000000000000000000" pitchFamily="2" charset="77"/>
                        <a:cs typeface="Poppins" panose="02000000000000000000" pitchFamily="2" charset="77"/>
                      </a:endParaRPr>
                    </a:p>
                    <a:p>
                      <a:pPr algn="ctr">
                        <a:spcAft>
                          <a:spcPts val="0"/>
                        </a:spcAft>
                      </a:pPr>
                      <a:endParaRPr lang="en-AU" sz="770" b="1" dirty="0">
                        <a:solidFill>
                          <a:srgbClr val="000000"/>
                        </a:solidFill>
                        <a:effectLst/>
                        <a:latin typeface="Poppins" panose="02000000000000000000" pitchFamily="2" charset="77"/>
                        <a:cs typeface="Poppins" panose="02000000000000000000" pitchFamily="2" charset="77"/>
                      </a:endParaRPr>
                    </a:p>
                    <a:p>
                      <a:pPr algn="ctr">
                        <a:spcAft>
                          <a:spcPts val="0"/>
                        </a:spcAft>
                      </a:pPr>
                      <a:r>
                        <a:rPr lang="en-AU" sz="720" dirty="0">
                          <a:solidFill>
                            <a:srgbClr val="141942"/>
                          </a:solidFill>
                          <a:effectLst/>
                          <a:latin typeface="Poppins" panose="02000000000000000000" pitchFamily="2" charset="77"/>
                          <a:cs typeface="Poppins" panose="02000000000000000000" pitchFamily="2" charset="77"/>
                        </a:rPr>
                        <a:t>All 21 Cities</a:t>
                      </a:r>
                    </a:p>
                    <a:p>
                      <a:pPr algn="ctr">
                        <a:spcAft>
                          <a:spcPts val="0"/>
                        </a:spcAft>
                      </a:pPr>
                      <a:endParaRPr lang="en-AU" sz="720" dirty="0">
                        <a:solidFill>
                          <a:srgbClr val="141942"/>
                        </a:solidFill>
                        <a:effectLst/>
                        <a:latin typeface="Poppins" panose="02000000000000000000" pitchFamily="2" charset="77"/>
                        <a:cs typeface="Poppins" panose="02000000000000000000" pitchFamily="2" charset="77"/>
                      </a:endParaRPr>
                    </a:p>
                    <a:p>
                      <a:pPr algn="ctr">
                        <a:spcAft>
                          <a:spcPts val="0"/>
                        </a:spcAft>
                      </a:pPr>
                      <a:r>
                        <a:rPr lang="en-AU" sz="720" dirty="0">
                          <a:solidFill>
                            <a:srgbClr val="141942"/>
                          </a:solidFill>
                          <a:effectLst/>
                          <a:latin typeface="Poppins" panose="02000000000000000000" pitchFamily="2" charset="77"/>
                          <a:cs typeface="Poppins" panose="02000000000000000000" pitchFamily="2" charset="77"/>
                        </a:rPr>
                        <a:t>Interactive indicators and scorecards for Suburbs and Neighbourhoods for</a:t>
                      </a:r>
                    </a:p>
                    <a:p>
                      <a:pPr algn="ctr">
                        <a:spcAft>
                          <a:spcPts val="0"/>
                        </a:spcAft>
                      </a:pPr>
                      <a:endParaRPr lang="en-AU" sz="720" b="1" dirty="0">
                        <a:solidFill>
                          <a:srgbClr val="141942"/>
                        </a:solidFill>
                        <a:effectLst/>
                        <a:latin typeface="Poppins" panose="02000000000000000000" pitchFamily="2" charset="77"/>
                        <a:cs typeface="Poppins" panose="02000000000000000000" pitchFamily="2" charset="77"/>
                      </a:endParaRPr>
                    </a:p>
                    <a:p>
                      <a:pPr algn="ctr">
                        <a:spcAft>
                          <a:spcPts val="0"/>
                        </a:spcAft>
                      </a:pPr>
                      <a:r>
                        <a:rPr lang="en-AU" sz="720" b="1" dirty="0">
                          <a:solidFill>
                            <a:srgbClr val="141942"/>
                          </a:solidFill>
                          <a:effectLst/>
                          <a:latin typeface="Poppins" panose="02000000000000000000" pitchFamily="2" charset="77"/>
                          <a:cs typeface="Poppins" panose="02000000000000000000" pitchFamily="2" charset="77"/>
                        </a:rPr>
                        <a:t>All 21 Cities</a:t>
                      </a:r>
                      <a:br>
                        <a:rPr lang="en-AU" sz="720" b="1" dirty="0">
                          <a:solidFill>
                            <a:srgbClr val="141942"/>
                          </a:solidFill>
                          <a:effectLst/>
                          <a:latin typeface="Poppins" panose="02000000000000000000" pitchFamily="2" charset="77"/>
                          <a:cs typeface="Poppins" panose="02000000000000000000" pitchFamily="2" charset="77"/>
                        </a:rPr>
                      </a:br>
                      <a:r>
                        <a:rPr lang="en-AU" sz="720" b="1" dirty="0">
                          <a:solidFill>
                            <a:srgbClr val="141942"/>
                          </a:solidFill>
                          <a:effectLst/>
                          <a:latin typeface="Poppins" panose="02000000000000000000" pitchFamily="2" charset="77"/>
                          <a:cs typeface="Poppins" panose="02000000000000000000" pitchFamily="2" charset="77"/>
                        </a:rPr>
                        <a:t>Nationally</a:t>
                      </a:r>
                      <a:endParaRPr lang="en-AU" sz="720" dirty="0">
                        <a:solidFill>
                          <a:srgbClr val="141942"/>
                        </a:solidFill>
                        <a:effectLst/>
                        <a:latin typeface="Poppins" panose="02000000000000000000" pitchFamily="2" charset="77"/>
                        <a:cs typeface="Poppins" panose="02000000000000000000" pitchFamily="2" charset="77"/>
                      </a:endParaRPr>
                    </a:p>
                    <a:p>
                      <a:pPr algn="ctr">
                        <a:spcAft>
                          <a:spcPts val="0"/>
                        </a:spcAft>
                      </a:pPr>
                      <a:endParaRPr lang="en-AU" sz="720" dirty="0">
                        <a:solidFill>
                          <a:srgbClr val="141942"/>
                        </a:solidFill>
                        <a:effectLst/>
                        <a:latin typeface="Poppins" panose="02000000000000000000" pitchFamily="2" charset="77"/>
                        <a:cs typeface="Poppins" panose="02000000000000000000" pitchFamily="2" charset="77"/>
                      </a:endParaRPr>
                    </a:p>
                    <a:p>
                      <a:pPr algn="ctr">
                        <a:spcAft>
                          <a:spcPts val="0"/>
                        </a:spcAft>
                      </a:pPr>
                      <a:r>
                        <a:rPr lang="en-AU" sz="720" dirty="0">
                          <a:solidFill>
                            <a:srgbClr val="141942"/>
                          </a:solidFill>
                          <a:effectLst/>
                          <a:latin typeface="Poppins" panose="02000000000000000000" pitchFamily="2" charset="77"/>
                          <a:cs typeface="Poppins" panose="02000000000000000000" pitchFamily="2" charset="77"/>
                        </a:rPr>
                        <a:t>12 months online access extending </a:t>
                      </a:r>
                      <a:r>
                        <a:rPr lang="en-AU" sz="720">
                          <a:solidFill>
                            <a:srgbClr val="141942"/>
                          </a:solidFill>
                          <a:effectLst/>
                          <a:latin typeface="Poppins" panose="02000000000000000000" pitchFamily="2" charset="77"/>
                          <a:cs typeface="Poppins" panose="02000000000000000000" pitchFamily="2" charset="77"/>
                        </a:rPr>
                        <a:t>to EOFY</a:t>
                      </a:r>
                      <a:endParaRPr lang="en-AU" sz="720" dirty="0">
                        <a:solidFill>
                          <a:srgbClr val="141942"/>
                        </a:solidFill>
                        <a:effectLst/>
                        <a:latin typeface="Poppins" panose="02000000000000000000" pitchFamily="2" charset="77"/>
                        <a:cs typeface="Poppins" panose="02000000000000000000" pitchFamily="2" charset="77"/>
                      </a:endParaRPr>
                    </a:p>
                  </a:txBody>
                  <a:tcPr marL="68580" marR="68580" marT="0" marB="0">
                    <a:lnL>
                      <a:noFill/>
                    </a:lnL>
                    <a:lnR>
                      <a:noFill/>
                    </a:lnR>
                    <a:lnT>
                      <a:noFill/>
                    </a:lnT>
                    <a:lnB>
                      <a:noFill/>
                    </a:lnB>
                  </a:tcPr>
                </a:tc>
                <a:extLst>
                  <a:ext uri="{0D108BD9-81ED-4DB2-BD59-A6C34878D82A}">
                    <a16:rowId xmlns:a16="http://schemas.microsoft.com/office/drawing/2014/main" val="3637254827"/>
                  </a:ext>
                </a:extLst>
              </a:tr>
            </a:tbl>
          </a:graphicData>
        </a:graphic>
      </p:graphicFrame>
      <p:sp>
        <p:nvSpPr>
          <p:cNvPr id="16" name="TextBox 15">
            <a:extLst>
              <a:ext uri="{FF2B5EF4-FFF2-40B4-BE49-F238E27FC236}">
                <a16:creationId xmlns:a16="http://schemas.microsoft.com/office/drawing/2014/main" id="{F4BC0613-F7E1-8143-8E4A-E661C47ACD39}"/>
              </a:ext>
            </a:extLst>
          </p:cNvPr>
          <p:cNvSpPr txBox="1"/>
          <p:nvPr/>
        </p:nvSpPr>
        <p:spPr>
          <a:xfrm>
            <a:off x="5170866" y="6082445"/>
            <a:ext cx="3978075" cy="276999"/>
          </a:xfrm>
          <a:prstGeom prst="rect">
            <a:avLst/>
          </a:prstGeom>
          <a:noFill/>
        </p:spPr>
        <p:txBody>
          <a:bodyPr wrap="square" rtlCol="0">
            <a:spAutoFit/>
          </a:bodyPr>
          <a:lstStyle/>
          <a:p>
            <a:pPr>
              <a:lnSpc>
                <a:spcPct val="120000"/>
              </a:lnSpc>
            </a:pPr>
            <a:r>
              <a:rPr lang="en-US" sz="500" baseline="30000" dirty="0">
                <a:solidFill>
                  <a:srgbClr val="141942"/>
                </a:solidFill>
                <a:latin typeface="Poppins" panose="02000000000000000000" pitchFamily="2" charset="77"/>
                <a:cs typeface="Poppins" panose="02000000000000000000" pitchFamily="2" charset="77"/>
              </a:rPr>
              <a:t>1</a:t>
            </a:r>
            <a:r>
              <a:rPr lang="en-US" sz="500" dirty="0">
                <a:solidFill>
                  <a:srgbClr val="141942"/>
                </a:solidFill>
                <a:latin typeface="Poppins" panose="02000000000000000000" pitchFamily="2" charset="77"/>
                <a:cs typeface="Poppins" panose="02000000000000000000" pitchFamily="2" charset="77"/>
              </a:rPr>
              <a:t> Multiple Local Government Areas can be selected at $7,500 per LGA </a:t>
            </a:r>
          </a:p>
          <a:p>
            <a:pPr>
              <a:lnSpc>
                <a:spcPct val="120000"/>
              </a:lnSpc>
            </a:pPr>
            <a:r>
              <a:rPr lang="en-US" sz="500" baseline="30000" dirty="0">
                <a:solidFill>
                  <a:srgbClr val="141942"/>
                </a:solidFill>
                <a:latin typeface="Poppins" panose="02000000000000000000" pitchFamily="2" charset="77"/>
                <a:cs typeface="Poppins" panose="02000000000000000000" pitchFamily="2" charset="77"/>
              </a:rPr>
              <a:t>2</a:t>
            </a:r>
            <a:r>
              <a:rPr lang="en-US" sz="500" dirty="0">
                <a:solidFill>
                  <a:srgbClr val="141942"/>
                </a:solidFill>
                <a:latin typeface="Poppins" panose="02000000000000000000" pitchFamily="2" charset="77"/>
                <a:cs typeface="Poppins" panose="02000000000000000000" pitchFamily="2" charset="77"/>
              </a:rPr>
              <a:t> Multiple states can be selected at $50,000 per state</a:t>
            </a:r>
          </a:p>
        </p:txBody>
      </p:sp>
      <p:sp>
        <p:nvSpPr>
          <p:cNvPr id="24" name="TextBox 23">
            <a:extLst>
              <a:ext uri="{FF2B5EF4-FFF2-40B4-BE49-F238E27FC236}">
                <a16:creationId xmlns:a16="http://schemas.microsoft.com/office/drawing/2014/main" id="{28311A9B-0B8A-B545-A18A-96F5A05A901D}"/>
              </a:ext>
            </a:extLst>
          </p:cNvPr>
          <p:cNvSpPr txBox="1"/>
          <p:nvPr/>
        </p:nvSpPr>
        <p:spPr>
          <a:xfrm>
            <a:off x="534389" y="1251200"/>
            <a:ext cx="4170185" cy="5287601"/>
          </a:xfrm>
          <a:prstGeom prst="rect">
            <a:avLst/>
          </a:prstGeom>
          <a:noFill/>
        </p:spPr>
        <p:txBody>
          <a:bodyPr wrap="square" rtlCol="0">
            <a:spAutoFit/>
          </a:bodyPr>
          <a:lstStyle/>
          <a:p>
            <a:r>
              <a:rPr lang="en-US" sz="1600" b="1" dirty="0">
                <a:solidFill>
                  <a:srgbClr val="141942"/>
                </a:solidFill>
                <a:latin typeface="Poppins" panose="02000000000000000000" pitchFamily="2" charset="77"/>
                <a:cs typeface="Poppins" panose="02000000000000000000" pitchFamily="2" charset="77"/>
              </a:rPr>
              <a:t>Our impact in Mitchell Shire</a:t>
            </a:r>
            <a:endParaRPr lang="en-US" sz="1600" dirty="0">
              <a:solidFill>
                <a:srgbClr val="141942"/>
              </a:solidFill>
              <a:latin typeface="Poppins" panose="02000000000000000000" pitchFamily="2" charset="77"/>
              <a:cs typeface="Poppins" panose="02000000000000000000" pitchFamily="2" charset="77"/>
            </a:endParaRPr>
          </a:p>
          <a:p>
            <a:pPr>
              <a:lnSpc>
                <a:spcPct val="120000"/>
              </a:lnSpc>
            </a:pPr>
            <a:r>
              <a:rPr lang="en-US" sz="850" dirty="0">
                <a:solidFill>
                  <a:srgbClr val="141942"/>
                </a:solidFill>
                <a:latin typeface="Poppins" panose="02000000000000000000" pitchFamily="2" charset="77"/>
                <a:cs typeface="Poppins" panose="02000000000000000000" pitchFamily="2" charset="77"/>
              </a:rPr>
              <a:t>  </a:t>
            </a:r>
          </a:p>
          <a:p>
            <a:pPr>
              <a:lnSpc>
                <a:spcPct val="120000"/>
              </a:lnSpc>
            </a:pPr>
            <a:r>
              <a:rPr lang="en-US" sz="1000" b="1" dirty="0">
                <a:solidFill>
                  <a:srgbClr val="141942"/>
                </a:solidFill>
                <a:latin typeface="Poppins" panose="02000000000000000000" pitchFamily="2" charset="77"/>
                <a:cs typeface="Poppins" panose="02000000000000000000" pitchFamily="2" charset="77"/>
              </a:rPr>
              <a:t>“Advocacy is just another word for nagging but with an evidence base.</a:t>
            </a:r>
          </a:p>
          <a:p>
            <a:pPr>
              <a:lnSpc>
                <a:spcPct val="120000"/>
              </a:lnSpc>
            </a:pPr>
            <a:r>
              <a:rPr lang="en-US" sz="850" dirty="0">
                <a:solidFill>
                  <a:srgbClr val="141942"/>
                </a:solidFill>
                <a:latin typeface="Poppins" panose="02000000000000000000" pitchFamily="2" charset="77"/>
                <a:cs typeface="Poppins" panose="02000000000000000000" pitchFamily="2" charset="77"/>
              </a:rPr>
              <a:t> </a:t>
            </a:r>
          </a:p>
          <a:p>
            <a:pPr>
              <a:lnSpc>
                <a:spcPct val="120000"/>
              </a:lnSpc>
            </a:pPr>
            <a:r>
              <a:rPr lang="en-US" sz="850" dirty="0">
                <a:solidFill>
                  <a:srgbClr val="141942"/>
                </a:solidFill>
                <a:latin typeface="Poppins" panose="02000000000000000000" pitchFamily="2" charset="77"/>
                <a:cs typeface="Poppins" panose="02000000000000000000" pitchFamily="2" charset="77"/>
              </a:rPr>
              <a:t>“That is what the Australian Urban Observatory helps you to do, build the evidence base for what may seem obvious, but to government you cannot sell anything based on intuition.</a:t>
            </a:r>
          </a:p>
          <a:p>
            <a:pPr>
              <a:lnSpc>
                <a:spcPct val="120000"/>
              </a:lnSpc>
            </a:pPr>
            <a:r>
              <a:rPr lang="en-US" sz="850" dirty="0">
                <a:solidFill>
                  <a:srgbClr val="141942"/>
                </a:solidFill>
                <a:latin typeface="Poppins" panose="02000000000000000000" pitchFamily="2" charset="77"/>
                <a:cs typeface="Poppins" panose="02000000000000000000" pitchFamily="2" charset="77"/>
              </a:rPr>
              <a:t> </a:t>
            </a:r>
          </a:p>
          <a:p>
            <a:pPr>
              <a:lnSpc>
                <a:spcPct val="120000"/>
              </a:lnSpc>
            </a:pPr>
            <a:r>
              <a:rPr lang="en-US" sz="850" b="1" dirty="0">
                <a:solidFill>
                  <a:srgbClr val="141942"/>
                </a:solidFill>
                <a:latin typeface="Poppins" panose="02000000000000000000" pitchFamily="2" charset="77"/>
                <a:cs typeface="Poppins" panose="02000000000000000000" pitchFamily="2" charset="77"/>
              </a:rPr>
              <a:t>“It has helped Mitchell Shire create a starting point for each key town and growth area that is specific it, assisting in developing specific support or interventions that are not generic across the Shire.</a:t>
            </a:r>
          </a:p>
          <a:p>
            <a:pPr>
              <a:lnSpc>
                <a:spcPct val="120000"/>
              </a:lnSpc>
            </a:pPr>
            <a:r>
              <a:rPr lang="en-US" sz="850" b="1" dirty="0">
                <a:solidFill>
                  <a:srgbClr val="141942"/>
                </a:solidFill>
                <a:latin typeface="Poppins" panose="02000000000000000000" pitchFamily="2" charset="77"/>
                <a:cs typeface="Poppins" panose="02000000000000000000" pitchFamily="2" charset="77"/>
              </a:rPr>
              <a:t> </a:t>
            </a:r>
          </a:p>
          <a:p>
            <a:pPr>
              <a:lnSpc>
                <a:spcPct val="120000"/>
              </a:lnSpc>
            </a:pPr>
            <a:r>
              <a:rPr lang="en-US" sz="850" dirty="0">
                <a:solidFill>
                  <a:srgbClr val="141942"/>
                </a:solidFill>
                <a:latin typeface="Poppins" panose="02000000000000000000" pitchFamily="2" charset="77"/>
                <a:cs typeface="Poppins" panose="02000000000000000000" pitchFamily="2" charset="77"/>
              </a:rPr>
              <a:t>“The indicators have also helped with the Seymour </a:t>
            </a:r>
            <a:r>
              <a:rPr lang="en-US" sz="850" dirty="0" err="1">
                <a:solidFill>
                  <a:srgbClr val="141942"/>
                </a:solidFill>
                <a:latin typeface="Poppins" panose="02000000000000000000" pitchFamily="2" charset="77"/>
                <a:cs typeface="Poppins" panose="02000000000000000000" pitchFamily="2" charset="77"/>
              </a:rPr>
              <a:t>Revitalisation</a:t>
            </a:r>
            <a:r>
              <a:rPr lang="en-US" sz="850" dirty="0">
                <a:solidFill>
                  <a:srgbClr val="141942"/>
                </a:solidFill>
                <a:latin typeface="Poppins" panose="02000000000000000000" pitchFamily="2" charset="77"/>
                <a:cs typeface="Poppins" panose="02000000000000000000" pitchFamily="2" charset="77"/>
              </a:rPr>
              <a:t> project providing the evidence that was </a:t>
            </a:r>
            <a:r>
              <a:rPr lang="en-US" sz="850" dirty="0" err="1">
                <a:solidFill>
                  <a:srgbClr val="141942"/>
                </a:solidFill>
                <a:latin typeface="Poppins" panose="02000000000000000000" pitchFamily="2" charset="77"/>
                <a:cs typeface="Poppins" panose="02000000000000000000" pitchFamily="2" charset="77"/>
              </a:rPr>
              <a:t>utilised</a:t>
            </a:r>
            <a:r>
              <a:rPr lang="en-US" sz="850" dirty="0">
                <a:solidFill>
                  <a:srgbClr val="141942"/>
                </a:solidFill>
                <a:latin typeface="Poppins" panose="02000000000000000000" pitchFamily="2" charset="77"/>
                <a:cs typeface="Poppins" panose="02000000000000000000" pitchFamily="2" charset="77"/>
              </a:rPr>
              <a:t> to develop a business case for a community/primary care hub, that was submitted to the State for consideration. Seymour is one of the most disadvantaged postcodes in Victoria, the liveability indicators provide a deeper understanding. We can now </a:t>
            </a:r>
            <a:r>
              <a:rPr lang="en-US" sz="850" dirty="0" err="1">
                <a:solidFill>
                  <a:srgbClr val="141942"/>
                </a:solidFill>
                <a:latin typeface="Poppins" panose="02000000000000000000" pitchFamily="2" charset="77"/>
                <a:cs typeface="Poppins" panose="02000000000000000000" pitchFamily="2" charset="77"/>
              </a:rPr>
              <a:t>utilise</a:t>
            </a:r>
            <a:r>
              <a:rPr lang="en-US" sz="850" dirty="0">
                <a:solidFill>
                  <a:srgbClr val="141942"/>
                </a:solidFill>
                <a:latin typeface="Poppins" panose="02000000000000000000" pitchFamily="2" charset="77"/>
                <a:cs typeface="Poppins" panose="02000000000000000000" pitchFamily="2" charset="77"/>
              </a:rPr>
              <a:t> the indicators (as they were at the start of the project) and measure whether targeted interventions have been successful in a couple of years.</a:t>
            </a:r>
          </a:p>
          <a:p>
            <a:pPr>
              <a:lnSpc>
                <a:spcPct val="120000"/>
              </a:lnSpc>
            </a:pPr>
            <a:r>
              <a:rPr lang="en-US" sz="850" dirty="0">
                <a:solidFill>
                  <a:srgbClr val="141942"/>
                </a:solidFill>
                <a:latin typeface="Poppins" panose="02000000000000000000" pitchFamily="2" charset="77"/>
                <a:cs typeface="Poppins" panose="02000000000000000000" pitchFamily="2" charset="77"/>
              </a:rPr>
              <a:t>  </a:t>
            </a:r>
          </a:p>
          <a:p>
            <a:pPr>
              <a:lnSpc>
                <a:spcPct val="120000"/>
              </a:lnSpc>
            </a:pPr>
            <a:r>
              <a:rPr lang="en-US" sz="850" dirty="0">
                <a:solidFill>
                  <a:srgbClr val="141942"/>
                </a:solidFill>
                <a:latin typeface="Poppins" panose="02000000000000000000" pitchFamily="2" charset="77"/>
                <a:cs typeface="Poppins" panose="02000000000000000000" pitchFamily="2" charset="77"/>
              </a:rPr>
              <a:t>“In new </a:t>
            </a:r>
            <a:r>
              <a:rPr lang="en-US" sz="850" dirty="0" err="1">
                <a:solidFill>
                  <a:srgbClr val="141942"/>
                </a:solidFill>
                <a:latin typeface="Poppins" panose="02000000000000000000" pitchFamily="2" charset="77"/>
                <a:cs typeface="Poppins" panose="02000000000000000000" pitchFamily="2" charset="77"/>
              </a:rPr>
              <a:t>neighbourhoods</a:t>
            </a:r>
            <a:r>
              <a:rPr lang="en-US" sz="850" dirty="0">
                <a:solidFill>
                  <a:srgbClr val="141942"/>
                </a:solidFill>
                <a:latin typeface="Poppins" panose="02000000000000000000" pitchFamily="2" charset="77"/>
                <a:cs typeface="Poppins" panose="02000000000000000000" pitchFamily="2" charset="77"/>
              </a:rPr>
              <a:t>, setting the culture/course early through monitoring, assessing and responding have long term positive impacts.  Monitoring liveability at periodic checkpoints (every 2/3 years), can help you plan, ensuring you don’t bed entrenched issues, that can take years of retrofitting to address.”</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1000" b="1" dirty="0">
                <a:solidFill>
                  <a:srgbClr val="151A3F"/>
                </a:solidFill>
                <a:latin typeface="Poppins" panose="02000000000000000000" pitchFamily="2" charset="77"/>
                <a:cs typeface="Poppins" panose="02000000000000000000" pitchFamily="2" charset="77"/>
              </a:rPr>
              <a:t>Mary Agostino</a:t>
            </a:r>
          </a:p>
          <a:p>
            <a:pPr>
              <a:lnSpc>
                <a:spcPct val="120000"/>
              </a:lnSpc>
            </a:pPr>
            <a:r>
              <a:rPr lang="en-US" sz="850" dirty="0">
                <a:solidFill>
                  <a:srgbClr val="151A3F"/>
                </a:solidFill>
                <a:latin typeface="Poppins" panose="02000000000000000000" pitchFamily="2" charset="77"/>
                <a:cs typeface="Poppins" panose="02000000000000000000" pitchFamily="2" charset="77"/>
              </a:rPr>
              <a:t>Acting Chief Executive Officer</a:t>
            </a:r>
          </a:p>
          <a:p>
            <a:pPr>
              <a:lnSpc>
                <a:spcPct val="120000"/>
              </a:lnSpc>
            </a:pPr>
            <a:r>
              <a:rPr lang="en-US" sz="850" dirty="0">
                <a:solidFill>
                  <a:srgbClr val="151A3F"/>
                </a:solidFill>
                <a:latin typeface="Poppins" panose="02000000000000000000" pitchFamily="2" charset="77"/>
                <a:cs typeface="Poppins" panose="02000000000000000000" pitchFamily="2" charset="77"/>
              </a:rPr>
              <a:t>Mitchell Shire Council</a:t>
            </a:r>
          </a:p>
        </p:txBody>
      </p:sp>
      <p:pic>
        <p:nvPicPr>
          <p:cNvPr id="14" name="Picture 13" descr="A picture containing shirt&#10;&#10;Description automatically generated">
            <a:extLst>
              <a:ext uri="{FF2B5EF4-FFF2-40B4-BE49-F238E27FC236}">
                <a16:creationId xmlns:a16="http://schemas.microsoft.com/office/drawing/2014/main" id="{55192660-4C38-9149-AF18-8CA03D532C5A}"/>
              </a:ext>
            </a:extLst>
          </p:cNvPr>
          <p:cNvPicPr>
            <a:picLocks noChangeAspect="1"/>
          </p:cNvPicPr>
          <p:nvPr/>
        </p:nvPicPr>
        <p:blipFill rotWithShape="1">
          <a:blip r:embed="rId5"/>
          <a:srcRect r="52728"/>
          <a:stretch/>
        </p:blipFill>
        <p:spPr>
          <a:xfrm>
            <a:off x="8966812" y="46215"/>
            <a:ext cx="674416" cy="679696"/>
          </a:xfrm>
          <a:prstGeom prst="rect">
            <a:avLst/>
          </a:prstGeom>
        </p:spPr>
      </p:pic>
    </p:spTree>
    <p:extLst>
      <p:ext uri="{BB962C8B-B14F-4D97-AF65-F5344CB8AC3E}">
        <p14:creationId xmlns:p14="http://schemas.microsoft.com/office/powerpoint/2010/main" val="629797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ore inside of a building&#10;&#10;Description automatically generated">
            <a:extLst>
              <a:ext uri="{FF2B5EF4-FFF2-40B4-BE49-F238E27FC236}">
                <a16:creationId xmlns:a16="http://schemas.microsoft.com/office/drawing/2014/main" id="{1A15E806-1B41-6147-B981-5D9E68FF3433}"/>
              </a:ext>
            </a:extLst>
          </p:cNvPr>
          <p:cNvPicPr>
            <a:picLocks noChangeAspect="1"/>
          </p:cNvPicPr>
          <p:nvPr/>
        </p:nvPicPr>
        <p:blipFill rotWithShape="1">
          <a:blip r:embed="rId2"/>
          <a:srcRect l="7566" r="5758"/>
          <a:stretch/>
        </p:blipFill>
        <p:spPr>
          <a:xfrm>
            <a:off x="0" y="6351"/>
            <a:ext cx="9906000" cy="6858000"/>
          </a:xfrm>
          <a:prstGeom prst="rect">
            <a:avLst/>
          </a:prstGeom>
          <a:solidFill>
            <a:schemeClr val="accent2"/>
          </a:solidFill>
        </p:spPr>
      </p:pic>
      <p:sp>
        <p:nvSpPr>
          <p:cNvPr id="10" name="Rectangle 9">
            <a:extLst>
              <a:ext uri="{FF2B5EF4-FFF2-40B4-BE49-F238E27FC236}">
                <a16:creationId xmlns:a16="http://schemas.microsoft.com/office/drawing/2014/main" id="{D5291756-F9FA-7A4B-B97C-E30F505BB71B}"/>
              </a:ext>
            </a:extLst>
          </p:cNvPr>
          <p:cNvSpPr/>
          <p:nvPr/>
        </p:nvSpPr>
        <p:spPr>
          <a:xfrm>
            <a:off x="0" y="0"/>
            <a:ext cx="9906000" cy="757726"/>
          </a:xfrm>
          <a:prstGeom prst="rect">
            <a:avLst/>
          </a:prstGeom>
          <a:solidFill>
            <a:srgbClr val="141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hlinkClick r:id="rId3"/>
            <a:extLst>
              <a:ext uri="{FF2B5EF4-FFF2-40B4-BE49-F238E27FC236}">
                <a16:creationId xmlns:a16="http://schemas.microsoft.com/office/drawing/2014/main" id="{7FA4D9BE-FAD4-ED4D-8348-B2E887E5E67D}"/>
              </a:ext>
            </a:extLst>
          </p:cNvPr>
          <p:cNvPicPr>
            <a:picLocks noChangeAspect="1"/>
          </p:cNvPicPr>
          <p:nvPr/>
        </p:nvPicPr>
        <p:blipFill>
          <a:blip r:embed="rId4"/>
          <a:stretch>
            <a:fillRect/>
          </a:stretch>
        </p:blipFill>
        <p:spPr>
          <a:xfrm>
            <a:off x="158399" y="77639"/>
            <a:ext cx="1447201" cy="602448"/>
          </a:xfrm>
          <a:prstGeom prst="rect">
            <a:avLst/>
          </a:prstGeom>
        </p:spPr>
      </p:pic>
      <p:sp>
        <p:nvSpPr>
          <p:cNvPr id="13" name="Rectangle 12">
            <a:extLst>
              <a:ext uri="{FF2B5EF4-FFF2-40B4-BE49-F238E27FC236}">
                <a16:creationId xmlns:a16="http://schemas.microsoft.com/office/drawing/2014/main" id="{2DD1F7E6-2A48-2647-8C50-48054A92DCA3}"/>
              </a:ext>
            </a:extLst>
          </p:cNvPr>
          <p:cNvSpPr/>
          <p:nvPr/>
        </p:nvSpPr>
        <p:spPr>
          <a:xfrm>
            <a:off x="5017200" y="1057038"/>
            <a:ext cx="4539676" cy="5508000"/>
          </a:xfrm>
          <a:prstGeom prst="rect">
            <a:avLst/>
          </a:prstGeom>
          <a:solidFill>
            <a:srgbClr val="141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2">
            <a:extLst>
              <a:ext uri="{FF2B5EF4-FFF2-40B4-BE49-F238E27FC236}">
                <a16:creationId xmlns:a16="http://schemas.microsoft.com/office/drawing/2014/main" id="{E51E7BAE-4949-7145-ADB6-D0199FE9606B}"/>
              </a:ext>
            </a:extLst>
          </p:cNvPr>
          <p:cNvSpPr>
            <a:spLocks noChangeArrowheads="1"/>
          </p:cNvSpPr>
          <p:nvPr/>
        </p:nvSpPr>
        <p:spPr bwMode="auto">
          <a:xfrm>
            <a:off x="2090738" y="296545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01F1E"/>
                </a:solidFill>
                <a:effectLst/>
                <a:latin typeface="inheri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TextBox 39">
            <a:extLst>
              <a:ext uri="{FF2B5EF4-FFF2-40B4-BE49-F238E27FC236}">
                <a16:creationId xmlns:a16="http://schemas.microsoft.com/office/drawing/2014/main" id="{6E96996A-29A7-544C-A846-8E34DC24E643}"/>
              </a:ext>
            </a:extLst>
          </p:cNvPr>
          <p:cNvSpPr txBox="1"/>
          <p:nvPr/>
        </p:nvSpPr>
        <p:spPr>
          <a:xfrm>
            <a:off x="5247520" y="1264400"/>
            <a:ext cx="4188143" cy="523220"/>
          </a:xfrm>
          <a:prstGeom prst="rect">
            <a:avLst/>
          </a:prstGeom>
          <a:noFill/>
        </p:spPr>
        <p:txBody>
          <a:bodyPr wrap="square" rtlCol="0">
            <a:spAutoFit/>
          </a:bodyPr>
          <a:lstStyle/>
          <a:p>
            <a:r>
              <a:rPr lang="en-US" sz="1600" b="1" dirty="0">
                <a:solidFill>
                  <a:schemeClr val="bg1"/>
                </a:solidFill>
                <a:latin typeface="Poppins" panose="02000000000000000000" pitchFamily="2" charset="77"/>
                <a:cs typeface="Poppins" panose="02000000000000000000" pitchFamily="2" charset="77"/>
              </a:rPr>
              <a:t>Contact</a:t>
            </a:r>
            <a:endParaRPr lang="en-US" sz="1600" dirty="0">
              <a:solidFill>
                <a:schemeClr val="bg1"/>
              </a:solidFill>
              <a:latin typeface="Poppins" panose="02000000000000000000" pitchFamily="2" charset="77"/>
              <a:cs typeface="Poppins" panose="02000000000000000000" pitchFamily="2" charset="77"/>
            </a:endParaRPr>
          </a:p>
          <a:p>
            <a:pPr>
              <a:lnSpc>
                <a:spcPct val="120000"/>
              </a:lnSpc>
            </a:pPr>
            <a:endParaRPr lang="en-US" sz="1000" dirty="0">
              <a:solidFill>
                <a:schemeClr val="bg1"/>
              </a:solidFill>
              <a:latin typeface="Poppins" panose="02000000000000000000" pitchFamily="2" charset="77"/>
              <a:cs typeface="Poppins" panose="02000000000000000000" pitchFamily="2" charset="77"/>
            </a:endParaRPr>
          </a:p>
        </p:txBody>
      </p:sp>
      <p:pic>
        <p:nvPicPr>
          <p:cNvPr id="41" name="Picture 40" descr="A person posing for a picture&#10;&#10;Description automatically generated">
            <a:extLst>
              <a:ext uri="{FF2B5EF4-FFF2-40B4-BE49-F238E27FC236}">
                <a16:creationId xmlns:a16="http://schemas.microsoft.com/office/drawing/2014/main" id="{9ED85C4C-F90B-3442-A089-00774FD64B2C}"/>
              </a:ext>
            </a:extLst>
          </p:cNvPr>
          <p:cNvPicPr>
            <a:picLocks noChangeAspect="1"/>
          </p:cNvPicPr>
          <p:nvPr/>
        </p:nvPicPr>
        <p:blipFill>
          <a:blip r:embed="rId5"/>
          <a:stretch>
            <a:fillRect/>
          </a:stretch>
        </p:blipFill>
        <p:spPr>
          <a:xfrm>
            <a:off x="5357881" y="1760798"/>
            <a:ext cx="1295922" cy="1295922"/>
          </a:xfrm>
          <a:prstGeom prst="rect">
            <a:avLst/>
          </a:prstGeom>
        </p:spPr>
      </p:pic>
      <p:pic>
        <p:nvPicPr>
          <p:cNvPr id="42" name="Picture 41" descr="A person standing in front of a store&#10;&#10;Description automatically generated">
            <a:extLst>
              <a:ext uri="{FF2B5EF4-FFF2-40B4-BE49-F238E27FC236}">
                <a16:creationId xmlns:a16="http://schemas.microsoft.com/office/drawing/2014/main" id="{84584DCF-28A8-7143-AC42-35EBC4D53A23}"/>
              </a:ext>
            </a:extLst>
          </p:cNvPr>
          <p:cNvPicPr>
            <a:picLocks noChangeAspect="1"/>
          </p:cNvPicPr>
          <p:nvPr/>
        </p:nvPicPr>
        <p:blipFill>
          <a:blip r:embed="rId6"/>
          <a:stretch>
            <a:fillRect/>
          </a:stretch>
        </p:blipFill>
        <p:spPr>
          <a:xfrm>
            <a:off x="5357881" y="3329073"/>
            <a:ext cx="1295922" cy="1295922"/>
          </a:xfrm>
          <a:prstGeom prst="rect">
            <a:avLst/>
          </a:prstGeom>
        </p:spPr>
      </p:pic>
      <p:sp>
        <p:nvSpPr>
          <p:cNvPr id="43" name="TextBox 42">
            <a:extLst>
              <a:ext uri="{FF2B5EF4-FFF2-40B4-BE49-F238E27FC236}">
                <a16:creationId xmlns:a16="http://schemas.microsoft.com/office/drawing/2014/main" id="{FE5B6645-59B6-564E-A78E-FC4A871D12DB}"/>
              </a:ext>
            </a:extLst>
          </p:cNvPr>
          <p:cNvSpPr txBox="1"/>
          <p:nvPr/>
        </p:nvSpPr>
        <p:spPr>
          <a:xfrm>
            <a:off x="6924932" y="2321744"/>
            <a:ext cx="2491499" cy="709746"/>
          </a:xfrm>
          <a:prstGeom prst="rect">
            <a:avLst/>
          </a:prstGeom>
          <a:noFill/>
        </p:spPr>
        <p:txBody>
          <a:bodyPr wrap="square" rtlCol="0">
            <a:spAutoFit/>
          </a:bodyPr>
          <a:lstStyle/>
          <a:p>
            <a:pPr>
              <a:lnSpc>
                <a:spcPct val="120000"/>
              </a:lnSpc>
            </a:pPr>
            <a:r>
              <a:rPr lang="en-US" sz="850" b="1" dirty="0">
                <a:solidFill>
                  <a:schemeClr val="bg1"/>
                </a:solidFill>
                <a:latin typeface="Poppins" panose="02000000000000000000" pitchFamily="2" charset="77"/>
                <a:cs typeface="Poppins" panose="02000000000000000000" pitchFamily="2" charset="77"/>
              </a:rPr>
              <a:t>Dr Melanie </a:t>
            </a:r>
            <a:r>
              <a:rPr lang="en-US" sz="850" b="1" dirty="0" err="1">
                <a:solidFill>
                  <a:schemeClr val="bg1"/>
                </a:solidFill>
                <a:latin typeface="Poppins" panose="02000000000000000000" pitchFamily="2" charset="77"/>
                <a:cs typeface="Poppins" panose="02000000000000000000" pitchFamily="2" charset="77"/>
              </a:rPr>
              <a:t>Davern</a:t>
            </a:r>
            <a:endParaRPr lang="en-US" sz="850" b="1" dirty="0">
              <a:solidFill>
                <a:schemeClr val="bg1"/>
              </a:solidFill>
              <a:latin typeface="Poppins" panose="02000000000000000000" pitchFamily="2" charset="77"/>
              <a:cs typeface="Poppins" panose="02000000000000000000" pitchFamily="2" charset="77"/>
            </a:endParaRPr>
          </a:p>
          <a:p>
            <a:pPr>
              <a:lnSpc>
                <a:spcPct val="120000"/>
              </a:lnSpc>
            </a:pPr>
            <a:r>
              <a:rPr lang="en-US" sz="850" dirty="0">
                <a:solidFill>
                  <a:schemeClr val="bg1"/>
                </a:solidFill>
                <a:latin typeface="Poppins" panose="02000000000000000000" pitchFamily="2" charset="77"/>
                <a:cs typeface="Poppins" panose="02000000000000000000" pitchFamily="2" charset="77"/>
              </a:rPr>
              <a:t>Associate Professor Fellow</a:t>
            </a:r>
          </a:p>
          <a:p>
            <a:pPr>
              <a:lnSpc>
                <a:spcPct val="120000"/>
              </a:lnSpc>
            </a:pPr>
            <a:r>
              <a:rPr lang="en-US" sz="850" dirty="0">
                <a:solidFill>
                  <a:schemeClr val="bg1"/>
                </a:solidFill>
                <a:latin typeface="Poppins" panose="02000000000000000000" pitchFamily="2" charset="77"/>
                <a:cs typeface="Poppins" panose="02000000000000000000" pitchFamily="2" charset="77"/>
              </a:rPr>
              <a:t>Director Australian Urban Observatory</a:t>
            </a:r>
          </a:p>
          <a:p>
            <a:pPr>
              <a:lnSpc>
                <a:spcPct val="120000"/>
              </a:lnSpc>
            </a:pPr>
            <a:r>
              <a:rPr lang="en-US" sz="850" dirty="0">
                <a:solidFill>
                  <a:schemeClr val="bg1"/>
                </a:solidFill>
                <a:latin typeface="Poppins" panose="02000000000000000000" pitchFamily="2" charset="77"/>
                <a:cs typeface="Poppins" panose="02000000000000000000" pitchFamily="2" charset="77"/>
                <a:hlinkClick r:id="rId7"/>
              </a:rPr>
              <a:t>melanie.davern@rmit.edu.au</a:t>
            </a:r>
            <a:endParaRPr lang="en-US" sz="850" dirty="0">
              <a:solidFill>
                <a:schemeClr val="bg1"/>
              </a:solidFill>
              <a:latin typeface="Poppins" panose="02000000000000000000" pitchFamily="2" charset="77"/>
              <a:cs typeface="Poppins" panose="02000000000000000000" pitchFamily="2" charset="77"/>
            </a:endParaRPr>
          </a:p>
        </p:txBody>
      </p:sp>
      <p:sp>
        <p:nvSpPr>
          <p:cNvPr id="44" name="TextBox 43">
            <a:extLst>
              <a:ext uri="{FF2B5EF4-FFF2-40B4-BE49-F238E27FC236}">
                <a16:creationId xmlns:a16="http://schemas.microsoft.com/office/drawing/2014/main" id="{E8A59819-509A-7847-865B-0410462A4628}"/>
              </a:ext>
            </a:extLst>
          </p:cNvPr>
          <p:cNvSpPr txBox="1"/>
          <p:nvPr/>
        </p:nvSpPr>
        <p:spPr>
          <a:xfrm>
            <a:off x="6924933" y="3960969"/>
            <a:ext cx="2491499" cy="720197"/>
          </a:xfrm>
          <a:prstGeom prst="rect">
            <a:avLst/>
          </a:prstGeom>
          <a:noFill/>
        </p:spPr>
        <p:txBody>
          <a:bodyPr wrap="square" rtlCol="0">
            <a:spAutoFit/>
          </a:bodyPr>
          <a:lstStyle/>
          <a:p>
            <a:pPr>
              <a:lnSpc>
                <a:spcPct val="120000"/>
              </a:lnSpc>
            </a:pPr>
            <a:r>
              <a:rPr lang="en-US" sz="850" b="1" dirty="0">
                <a:solidFill>
                  <a:schemeClr val="bg1"/>
                </a:solidFill>
                <a:latin typeface="Poppins" panose="02000000000000000000" pitchFamily="2" charset="77"/>
                <a:cs typeface="Poppins" panose="02000000000000000000" pitchFamily="2" charset="77"/>
              </a:rPr>
              <a:t>Katherine Murray</a:t>
            </a:r>
          </a:p>
          <a:p>
            <a:pPr>
              <a:lnSpc>
                <a:spcPct val="120000"/>
              </a:lnSpc>
            </a:pPr>
            <a:r>
              <a:rPr lang="en-US" sz="850" dirty="0">
                <a:solidFill>
                  <a:schemeClr val="bg1"/>
                </a:solidFill>
                <a:latin typeface="Poppins" panose="02000000000000000000" pitchFamily="2" charset="77"/>
                <a:cs typeface="Poppins" panose="02000000000000000000" pitchFamily="2" charset="77"/>
              </a:rPr>
              <a:t>Partnerships &amp; Development</a:t>
            </a:r>
          </a:p>
          <a:p>
            <a:pPr>
              <a:lnSpc>
                <a:spcPct val="120000"/>
              </a:lnSpc>
            </a:pPr>
            <a:r>
              <a:rPr lang="en-US" sz="850" dirty="0">
                <a:solidFill>
                  <a:schemeClr val="bg1"/>
                </a:solidFill>
                <a:latin typeface="Poppins" panose="02000000000000000000" pitchFamily="2" charset="77"/>
                <a:cs typeface="Poppins" panose="02000000000000000000" pitchFamily="2" charset="77"/>
              </a:rPr>
              <a:t>Australian Urban Observatory</a:t>
            </a:r>
          </a:p>
          <a:p>
            <a:pPr>
              <a:lnSpc>
                <a:spcPct val="120000"/>
              </a:lnSpc>
            </a:pPr>
            <a:r>
              <a:rPr lang="en-US" sz="850" dirty="0" err="1">
                <a:solidFill>
                  <a:schemeClr val="bg1"/>
                </a:solidFill>
                <a:latin typeface="Poppins" panose="02000000000000000000" pitchFamily="2" charset="77"/>
                <a:cs typeface="Poppins" panose="02000000000000000000" pitchFamily="2" charset="77"/>
                <a:hlinkClick r:id="rId8"/>
              </a:rPr>
              <a:t>katherine.murray@rmit.edu.au</a:t>
            </a:r>
            <a:endParaRPr lang="en-US" sz="850" dirty="0">
              <a:solidFill>
                <a:schemeClr val="bg1"/>
              </a:solidFill>
              <a:latin typeface="Poppins" panose="02000000000000000000" pitchFamily="2" charset="77"/>
              <a:cs typeface="Poppins" panose="02000000000000000000" pitchFamily="2" charset="77"/>
            </a:endParaRPr>
          </a:p>
        </p:txBody>
      </p:sp>
      <p:sp>
        <p:nvSpPr>
          <p:cNvPr id="45" name="Rectangle 44">
            <a:extLst>
              <a:ext uri="{FF2B5EF4-FFF2-40B4-BE49-F238E27FC236}">
                <a16:creationId xmlns:a16="http://schemas.microsoft.com/office/drawing/2014/main" id="{A37AFE69-4A12-C24D-9BD0-EA4DAB2EA2C9}"/>
              </a:ext>
            </a:extLst>
          </p:cNvPr>
          <p:cNvSpPr/>
          <p:nvPr/>
        </p:nvSpPr>
        <p:spPr>
          <a:xfrm>
            <a:off x="5357881" y="4941140"/>
            <a:ext cx="1287919" cy="1293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descr="A close up of a sign&#10;&#10;Description automatically generated">
            <a:extLst>
              <a:ext uri="{FF2B5EF4-FFF2-40B4-BE49-F238E27FC236}">
                <a16:creationId xmlns:a16="http://schemas.microsoft.com/office/drawing/2014/main" id="{157A833E-E60D-A84C-8E54-9026B144E55F}"/>
              </a:ext>
            </a:extLst>
          </p:cNvPr>
          <p:cNvPicPr>
            <a:picLocks noChangeAspect="1"/>
          </p:cNvPicPr>
          <p:nvPr/>
        </p:nvPicPr>
        <p:blipFill rotWithShape="1">
          <a:blip r:embed="rId9"/>
          <a:srcRect t="2630" r="7246" b="37183"/>
          <a:stretch/>
        </p:blipFill>
        <p:spPr>
          <a:xfrm>
            <a:off x="5450383" y="5031008"/>
            <a:ext cx="1102914" cy="1016879"/>
          </a:xfrm>
          <a:prstGeom prst="rect">
            <a:avLst/>
          </a:prstGeom>
        </p:spPr>
      </p:pic>
      <p:sp>
        <p:nvSpPr>
          <p:cNvPr id="33" name="TextBox 32">
            <a:extLst>
              <a:ext uri="{FF2B5EF4-FFF2-40B4-BE49-F238E27FC236}">
                <a16:creationId xmlns:a16="http://schemas.microsoft.com/office/drawing/2014/main" id="{726A9FCA-F331-8D41-888E-7E3C3D3AA646}"/>
              </a:ext>
            </a:extLst>
          </p:cNvPr>
          <p:cNvSpPr txBox="1"/>
          <p:nvPr/>
        </p:nvSpPr>
        <p:spPr>
          <a:xfrm>
            <a:off x="6944164" y="5239214"/>
            <a:ext cx="2491499" cy="1023678"/>
          </a:xfrm>
          <a:prstGeom prst="rect">
            <a:avLst/>
          </a:prstGeom>
          <a:noFill/>
        </p:spPr>
        <p:txBody>
          <a:bodyPr wrap="square" rtlCol="0">
            <a:spAutoFit/>
          </a:bodyPr>
          <a:lstStyle/>
          <a:p>
            <a:pPr>
              <a:lnSpc>
                <a:spcPct val="120000"/>
              </a:lnSpc>
            </a:pPr>
            <a:r>
              <a:rPr lang="en-US" sz="850" b="1" dirty="0">
                <a:solidFill>
                  <a:schemeClr val="bg1"/>
                </a:solidFill>
                <a:latin typeface="Poppins" panose="02000000000000000000" pitchFamily="2" charset="77"/>
                <a:cs typeface="Poppins" panose="02000000000000000000" pitchFamily="2" charset="77"/>
              </a:rPr>
              <a:t>Australian Urban Observatory</a:t>
            </a:r>
          </a:p>
          <a:p>
            <a:pPr>
              <a:lnSpc>
                <a:spcPct val="120000"/>
              </a:lnSpc>
            </a:pPr>
            <a:r>
              <a:rPr lang="en-US" sz="850" b="1" dirty="0" err="1">
                <a:solidFill>
                  <a:schemeClr val="bg1"/>
                </a:solidFill>
                <a:latin typeface="Poppins" panose="02000000000000000000" pitchFamily="2" charset="77"/>
                <a:cs typeface="Poppins" panose="02000000000000000000" pitchFamily="2" charset="77"/>
              </a:rPr>
              <a:t>auo.org.au</a:t>
            </a:r>
            <a:endParaRPr lang="en-US" sz="850" b="1" dirty="0">
              <a:solidFill>
                <a:schemeClr val="bg1"/>
              </a:solidFill>
              <a:latin typeface="Poppins" panose="02000000000000000000" pitchFamily="2" charset="77"/>
              <a:cs typeface="Poppins" panose="02000000000000000000" pitchFamily="2" charset="77"/>
            </a:endParaRPr>
          </a:p>
          <a:p>
            <a:pPr>
              <a:lnSpc>
                <a:spcPct val="120000"/>
              </a:lnSpc>
            </a:pPr>
            <a:r>
              <a:rPr lang="en-US" sz="850" dirty="0">
                <a:solidFill>
                  <a:schemeClr val="bg1"/>
                </a:solidFill>
                <a:latin typeface="Poppins" panose="02000000000000000000" pitchFamily="2" charset="77"/>
                <a:cs typeface="Poppins" panose="02000000000000000000" pitchFamily="2" charset="77"/>
              </a:rPr>
              <a:t>Centre for Urban Research</a:t>
            </a:r>
          </a:p>
          <a:p>
            <a:pPr>
              <a:lnSpc>
                <a:spcPct val="120000"/>
              </a:lnSpc>
            </a:pPr>
            <a:r>
              <a:rPr lang="en-US" sz="850" dirty="0">
                <a:solidFill>
                  <a:schemeClr val="bg1"/>
                </a:solidFill>
                <a:latin typeface="Poppins" panose="02000000000000000000" pitchFamily="2" charset="77"/>
                <a:cs typeface="Poppins" panose="02000000000000000000" pitchFamily="2" charset="77"/>
              </a:rPr>
              <a:t>Building 8, Level 11</a:t>
            </a:r>
          </a:p>
          <a:p>
            <a:pPr>
              <a:lnSpc>
                <a:spcPct val="120000"/>
              </a:lnSpc>
            </a:pPr>
            <a:r>
              <a:rPr lang="en-US" sz="850" dirty="0">
                <a:solidFill>
                  <a:schemeClr val="bg1"/>
                </a:solidFill>
                <a:latin typeface="Poppins" panose="02000000000000000000" pitchFamily="2" charset="77"/>
                <a:cs typeface="Poppins" panose="02000000000000000000" pitchFamily="2" charset="77"/>
              </a:rPr>
              <a:t>RMIT University City Campus</a:t>
            </a:r>
          </a:p>
          <a:p>
            <a:pPr>
              <a:lnSpc>
                <a:spcPct val="120000"/>
              </a:lnSpc>
            </a:pPr>
            <a:r>
              <a:rPr lang="en-US" sz="850" dirty="0" err="1">
                <a:solidFill>
                  <a:schemeClr val="bg1"/>
                </a:solidFill>
                <a:latin typeface="Poppins" panose="02000000000000000000" pitchFamily="2" charset="77"/>
                <a:cs typeface="Poppins" panose="02000000000000000000" pitchFamily="2" charset="77"/>
                <a:hlinkClick r:id="rId10"/>
              </a:rPr>
              <a:t>auo@rmit.edu.au</a:t>
            </a:r>
            <a:endParaRPr lang="en-US" sz="850" dirty="0">
              <a:solidFill>
                <a:schemeClr val="bg1"/>
              </a:solidFill>
              <a:latin typeface="Poppins" panose="02000000000000000000" pitchFamily="2" charset="77"/>
              <a:cs typeface="Poppins" panose="02000000000000000000" pitchFamily="2" charset="77"/>
            </a:endParaRPr>
          </a:p>
        </p:txBody>
      </p:sp>
      <p:sp>
        <p:nvSpPr>
          <p:cNvPr id="26" name="Rectangle 25">
            <a:extLst>
              <a:ext uri="{FF2B5EF4-FFF2-40B4-BE49-F238E27FC236}">
                <a16:creationId xmlns:a16="http://schemas.microsoft.com/office/drawing/2014/main" id="{EE0E0651-AAFA-B64B-9B33-97322F836C7F}"/>
              </a:ext>
            </a:extLst>
          </p:cNvPr>
          <p:cNvSpPr/>
          <p:nvPr/>
        </p:nvSpPr>
        <p:spPr>
          <a:xfrm>
            <a:off x="349124" y="1051200"/>
            <a:ext cx="4539677" cy="55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9474E2E-DA81-A545-94D4-42E7C1967A32}"/>
              </a:ext>
            </a:extLst>
          </p:cNvPr>
          <p:cNvSpPr txBox="1"/>
          <p:nvPr/>
        </p:nvSpPr>
        <p:spPr>
          <a:xfrm>
            <a:off x="509834" y="1264400"/>
            <a:ext cx="4177278" cy="1123384"/>
          </a:xfrm>
          <a:prstGeom prst="rect">
            <a:avLst/>
          </a:prstGeom>
          <a:noFill/>
        </p:spPr>
        <p:txBody>
          <a:bodyPr wrap="square" rtlCol="0">
            <a:spAutoFit/>
          </a:bodyPr>
          <a:lstStyle/>
          <a:p>
            <a:r>
              <a:rPr lang="en-US" sz="1600" b="1" dirty="0">
                <a:solidFill>
                  <a:srgbClr val="141942"/>
                </a:solidFill>
                <a:latin typeface="Poppins" panose="02000000000000000000" pitchFamily="2" charset="77"/>
                <a:cs typeface="Poppins" panose="02000000000000000000" pitchFamily="2" charset="77"/>
              </a:rPr>
              <a:t>Our key supporters</a:t>
            </a:r>
            <a:endParaRPr lang="en-US" sz="1600" dirty="0">
              <a:solidFill>
                <a:srgbClr val="141942"/>
              </a:solidFill>
              <a:latin typeface="Poppins" panose="02000000000000000000" pitchFamily="2" charset="77"/>
              <a:cs typeface="Poppins" panose="02000000000000000000" pitchFamily="2" charset="77"/>
            </a:endParaRP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r>
              <a:rPr lang="en-US" sz="850">
                <a:solidFill>
                  <a:srgbClr val="141942"/>
                </a:solidFill>
                <a:latin typeface="Poppins" panose="02000000000000000000" pitchFamily="2" charset="77"/>
                <a:cs typeface="Poppins" panose="02000000000000000000" pitchFamily="2" charset="77"/>
              </a:rPr>
              <a:t>Our research </a:t>
            </a:r>
            <a:r>
              <a:rPr lang="en-US" sz="850" dirty="0">
                <a:solidFill>
                  <a:srgbClr val="141942"/>
                </a:solidFill>
                <a:latin typeface="Poppins" panose="02000000000000000000" pitchFamily="2" charset="77"/>
                <a:cs typeface="Poppins" panose="02000000000000000000" pitchFamily="2" charset="77"/>
              </a:rPr>
              <a:t>is </a:t>
            </a:r>
            <a:r>
              <a:rPr lang="en-US" sz="850" dirty="0" err="1">
                <a:solidFill>
                  <a:srgbClr val="141942"/>
                </a:solidFill>
                <a:latin typeface="Poppins" panose="02000000000000000000" pitchFamily="2" charset="77"/>
                <a:cs typeface="Poppins" panose="02000000000000000000" pitchFamily="2" charset="77"/>
              </a:rPr>
              <a:t>recognised</a:t>
            </a:r>
            <a:r>
              <a:rPr lang="en-US" sz="850" dirty="0">
                <a:solidFill>
                  <a:srgbClr val="141942"/>
                </a:solidFill>
                <a:latin typeface="Poppins" panose="02000000000000000000" pitchFamily="2" charset="77"/>
                <a:cs typeface="Poppins" panose="02000000000000000000" pitchFamily="2" charset="77"/>
              </a:rPr>
              <a:t> and funded by top Australian medical and scientific research </a:t>
            </a:r>
            <a:r>
              <a:rPr lang="en-US" sz="850" dirty="0" err="1">
                <a:solidFill>
                  <a:srgbClr val="141942"/>
                </a:solidFill>
                <a:latin typeface="Poppins" panose="02000000000000000000" pitchFamily="2" charset="77"/>
                <a:cs typeface="Poppins" panose="02000000000000000000" pitchFamily="2" charset="77"/>
              </a:rPr>
              <a:t>organisations</a:t>
            </a:r>
            <a:r>
              <a:rPr lang="en-US" sz="850" dirty="0">
                <a:solidFill>
                  <a:srgbClr val="141942"/>
                </a:solidFill>
                <a:latin typeface="Poppins" panose="02000000000000000000" pitchFamily="2" charset="77"/>
                <a:cs typeface="Poppins" panose="02000000000000000000" pitchFamily="2" charset="77"/>
              </a:rPr>
              <a:t> including: </a:t>
            </a: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a:p>
            <a:pPr>
              <a:lnSpc>
                <a:spcPct val="120000"/>
              </a:lnSpc>
            </a:pPr>
            <a:endParaRPr lang="en-US" sz="850" dirty="0">
              <a:solidFill>
                <a:srgbClr val="141942"/>
              </a:solidFill>
              <a:latin typeface="Poppins" panose="02000000000000000000" pitchFamily="2" charset="77"/>
              <a:cs typeface="Poppins" panose="02000000000000000000" pitchFamily="2" charset="77"/>
            </a:endParaRPr>
          </a:p>
        </p:txBody>
      </p:sp>
      <p:pic>
        <p:nvPicPr>
          <p:cNvPr id="30" name="Picture 29" descr="A picture containing drawing&#10;&#10;Description automatically generated">
            <a:extLst>
              <a:ext uri="{FF2B5EF4-FFF2-40B4-BE49-F238E27FC236}">
                <a16:creationId xmlns:a16="http://schemas.microsoft.com/office/drawing/2014/main" id="{ABB3B947-6912-944E-B7FD-08A9B4248F74}"/>
              </a:ext>
            </a:extLst>
          </p:cNvPr>
          <p:cNvPicPr>
            <a:picLocks noChangeAspect="1"/>
          </p:cNvPicPr>
          <p:nvPr/>
        </p:nvPicPr>
        <p:blipFill>
          <a:blip r:embed="rId11"/>
          <a:stretch>
            <a:fillRect/>
          </a:stretch>
        </p:blipFill>
        <p:spPr>
          <a:xfrm>
            <a:off x="2819985" y="3447800"/>
            <a:ext cx="1612737" cy="635214"/>
          </a:xfrm>
          <a:prstGeom prst="rect">
            <a:avLst/>
          </a:prstGeom>
        </p:spPr>
      </p:pic>
      <p:pic>
        <p:nvPicPr>
          <p:cNvPr id="32" name="Picture 31" descr="A picture containing food&#10;&#10;Description automatically generated">
            <a:extLst>
              <a:ext uri="{FF2B5EF4-FFF2-40B4-BE49-F238E27FC236}">
                <a16:creationId xmlns:a16="http://schemas.microsoft.com/office/drawing/2014/main" id="{78ABB10D-E796-6546-BBE2-39248254B428}"/>
              </a:ext>
            </a:extLst>
          </p:cNvPr>
          <p:cNvPicPr>
            <a:picLocks noChangeAspect="1"/>
          </p:cNvPicPr>
          <p:nvPr/>
        </p:nvPicPr>
        <p:blipFill>
          <a:blip r:embed="rId12"/>
          <a:stretch>
            <a:fillRect/>
          </a:stretch>
        </p:blipFill>
        <p:spPr>
          <a:xfrm>
            <a:off x="3056512" y="2220920"/>
            <a:ext cx="1195067" cy="970828"/>
          </a:xfrm>
          <a:prstGeom prst="rect">
            <a:avLst/>
          </a:prstGeom>
        </p:spPr>
      </p:pic>
      <p:pic>
        <p:nvPicPr>
          <p:cNvPr id="47" name="Picture 46" descr="A picture containing object, clock, monitor, sign&#10;&#10;Description automatically generated">
            <a:extLst>
              <a:ext uri="{FF2B5EF4-FFF2-40B4-BE49-F238E27FC236}">
                <a16:creationId xmlns:a16="http://schemas.microsoft.com/office/drawing/2014/main" id="{97158F68-972D-FA4E-8CF8-E5743679CA6F}"/>
              </a:ext>
            </a:extLst>
          </p:cNvPr>
          <p:cNvPicPr>
            <a:picLocks noChangeAspect="1"/>
          </p:cNvPicPr>
          <p:nvPr/>
        </p:nvPicPr>
        <p:blipFill>
          <a:blip r:embed="rId13"/>
          <a:stretch>
            <a:fillRect/>
          </a:stretch>
        </p:blipFill>
        <p:spPr>
          <a:xfrm>
            <a:off x="604258" y="3629192"/>
            <a:ext cx="1855559" cy="243893"/>
          </a:xfrm>
          <a:prstGeom prst="rect">
            <a:avLst/>
          </a:prstGeom>
        </p:spPr>
      </p:pic>
      <p:pic>
        <p:nvPicPr>
          <p:cNvPr id="48" name="Picture 47" descr="A close up of a logo&#10;&#10;Description automatically generated">
            <a:extLst>
              <a:ext uri="{FF2B5EF4-FFF2-40B4-BE49-F238E27FC236}">
                <a16:creationId xmlns:a16="http://schemas.microsoft.com/office/drawing/2014/main" id="{9C2F56AF-4CE3-A749-9361-F304D596246E}"/>
              </a:ext>
            </a:extLst>
          </p:cNvPr>
          <p:cNvPicPr>
            <a:picLocks noChangeAspect="1"/>
          </p:cNvPicPr>
          <p:nvPr/>
        </p:nvPicPr>
        <p:blipFill>
          <a:blip r:embed="rId14"/>
          <a:stretch>
            <a:fillRect/>
          </a:stretch>
        </p:blipFill>
        <p:spPr>
          <a:xfrm>
            <a:off x="509834" y="4302231"/>
            <a:ext cx="2027920" cy="773677"/>
          </a:xfrm>
          <a:prstGeom prst="rect">
            <a:avLst/>
          </a:prstGeom>
        </p:spPr>
      </p:pic>
      <p:pic>
        <p:nvPicPr>
          <p:cNvPr id="49" name="Picture 48" descr="A screenshot of a cell phone&#10;&#10;Description automatically generated">
            <a:extLst>
              <a:ext uri="{FF2B5EF4-FFF2-40B4-BE49-F238E27FC236}">
                <a16:creationId xmlns:a16="http://schemas.microsoft.com/office/drawing/2014/main" id="{8FFF336F-7BF9-6E45-8432-580736151499}"/>
              </a:ext>
            </a:extLst>
          </p:cNvPr>
          <p:cNvPicPr>
            <a:picLocks noChangeAspect="1"/>
          </p:cNvPicPr>
          <p:nvPr/>
        </p:nvPicPr>
        <p:blipFill>
          <a:blip r:embed="rId15"/>
          <a:stretch>
            <a:fillRect/>
          </a:stretch>
        </p:blipFill>
        <p:spPr>
          <a:xfrm>
            <a:off x="974438" y="2108800"/>
            <a:ext cx="1195067" cy="1195067"/>
          </a:xfrm>
          <a:prstGeom prst="rect">
            <a:avLst/>
          </a:prstGeom>
        </p:spPr>
      </p:pic>
      <p:pic>
        <p:nvPicPr>
          <p:cNvPr id="50" name="Picture 49" descr="A close up of a logo&#10;&#10;Description automatically generated">
            <a:extLst>
              <a:ext uri="{FF2B5EF4-FFF2-40B4-BE49-F238E27FC236}">
                <a16:creationId xmlns:a16="http://schemas.microsoft.com/office/drawing/2014/main" id="{4E722CC4-948B-6A43-BA87-16C9229DD13B}"/>
              </a:ext>
            </a:extLst>
          </p:cNvPr>
          <p:cNvPicPr>
            <a:picLocks noChangeAspect="1"/>
          </p:cNvPicPr>
          <p:nvPr/>
        </p:nvPicPr>
        <p:blipFill>
          <a:blip r:embed="rId16"/>
          <a:stretch>
            <a:fillRect/>
          </a:stretch>
        </p:blipFill>
        <p:spPr>
          <a:xfrm>
            <a:off x="2851953" y="4325718"/>
            <a:ext cx="1739323" cy="778873"/>
          </a:xfrm>
          <a:prstGeom prst="rect">
            <a:avLst/>
          </a:prstGeom>
        </p:spPr>
      </p:pic>
      <p:pic>
        <p:nvPicPr>
          <p:cNvPr id="51" name="Picture 50">
            <a:extLst>
              <a:ext uri="{FF2B5EF4-FFF2-40B4-BE49-F238E27FC236}">
                <a16:creationId xmlns:a16="http://schemas.microsoft.com/office/drawing/2014/main" id="{868AE423-A18D-2145-AC23-0A4183438DFE}"/>
              </a:ext>
            </a:extLst>
          </p:cNvPr>
          <p:cNvPicPr>
            <a:picLocks noChangeAspect="1"/>
          </p:cNvPicPr>
          <p:nvPr/>
        </p:nvPicPr>
        <p:blipFill>
          <a:blip r:embed="rId17"/>
          <a:stretch>
            <a:fillRect/>
          </a:stretch>
        </p:blipFill>
        <p:spPr>
          <a:xfrm>
            <a:off x="1523794" y="5405047"/>
            <a:ext cx="1865910" cy="835482"/>
          </a:xfrm>
          <a:prstGeom prst="rect">
            <a:avLst/>
          </a:prstGeom>
        </p:spPr>
      </p:pic>
      <p:pic>
        <p:nvPicPr>
          <p:cNvPr id="25" name="Picture 24" descr="A picture containing shirt&#10;&#10;Description automatically generated">
            <a:extLst>
              <a:ext uri="{FF2B5EF4-FFF2-40B4-BE49-F238E27FC236}">
                <a16:creationId xmlns:a16="http://schemas.microsoft.com/office/drawing/2014/main" id="{38728892-C828-B242-9544-31DAD8F94869}"/>
              </a:ext>
            </a:extLst>
          </p:cNvPr>
          <p:cNvPicPr>
            <a:picLocks noChangeAspect="1"/>
          </p:cNvPicPr>
          <p:nvPr/>
        </p:nvPicPr>
        <p:blipFill rotWithShape="1">
          <a:blip r:embed="rId18"/>
          <a:srcRect r="52728"/>
          <a:stretch/>
        </p:blipFill>
        <p:spPr>
          <a:xfrm>
            <a:off x="8966812" y="46215"/>
            <a:ext cx="674416" cy="679696"/>
          </a:xfrm>
          <a:prstGeom prst="rect">
            <a:avLst/>
          </a:prstGeom>
        </p:spPr>
      </p:pic>
    </p:spTree>
    <p:extLst>
      <p:ext uri="{BB962C8B-B14F-4D97-AF65-F5344CB8AC3E}">
        <p14:creationId xmlns:p14="http://schemas.microsoft.com/office/powerpoint/2010/main" val="185446492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41ED8B7CB00047BD840F8DBF01F8A6" ma:contentTypeVersion="12" ma:contentTypeDescription="Create a new document." ma:contentTypeScope="" ma:versionID="08aa535e831cc54b117629f4043ef5d8">
  <xsd:schema xmlns:xsd="http://www.w3.org/2001/XMLSchema" xmlns:xs="http://www.w3.org/2001/XMLSchema" xmlns:p="http://schemas.microsoft.com/office/2006/metadata/properties" xmlns:ns2="a35486be-40f0-466b-8ae2-94f00dd3fcf0" xmlns:ns3="ed73ab2a-2bd6-42cf-9d55-45b350167f2b" targetNamespace="http://schemas.microsoft.com/office/2006/metadata/properties" ma:root="true" ma:fieldsID="b3f39327ef2d6db56742da8bb911a723" ns2:_="" ns3:_="">
    <xsd:import namespace="a35486be-40f0-466b-8ae2-94f00dd3fcf0"/>
    <xsd:import namespace="ed73ab2a-2bd6-42cf-9d55-45b350167f2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5486be-40f0-466b-8ae2-94f00dd3fc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d73ab2a-2bd6-42cf-9d55-45b350167f2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93661A5-3E34-4F40-90D8-1F52A94C19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5486be-40f0-466b-8ae2-94f00dd3fcf0"/>
    <ds:schemaRef ds:uri="ed73ab2a-2bd6-42cf-9d55-45b350167f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827897-92D4-44D7-BCCA-E14BE8666765}">
  <ds:schemaRefs>
    <ds:schemaRef ds:uri="http://schemas.microsoft.com/sharepoint/v3/contenttype/forms"/>
  </ds:schemaRefs>
</ds:datastoreItem>
</file>

<file path=customXml/itemProps3.xml><?xml version="1.0" encoding="utf-8"?>
<ds:datastoreItem xmlns:ds="http://schemas.openxmlformats.org/officeDocument/2006/customXml" ds:itemID="{503630B1-8DD8-4E5B-9172-5F7CB2C4398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5108</TotalTime>
  <Words>1677</Words>
  <Application>Microsoft Macintosh PowerPoint</Application>
  <PresentationFormat>A4 Paper (210x297 mm)</PresentationFormat>
  <Paragraphs>172</Paragraphs>
  <Slides>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Calibri Light</vt:lpstr>
      <vt:lpstr>inherit</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Murray</dc:creator>
  <cp:lastModifiedBy>Katherine Murray</cp:lastModifiedBy>
  <cp:revision>96</cp:revision>
  <cp:lastPrinted>2020-07-21T04:36:26Z</cp:lastPrinted>
  <dcterms:created xsi:type="dcterms:W3CDTF">2020-05-30T23:03:28Z</dcterms:created>
  <dcterms:modified xsi:type="dcterms:W3CDTF">2021-08-26T01:11:21Z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0x010100A141ED8B7CB00047BD840F8DBF01F8A6</vt:lpwstr>
  </property>
</Properties>
</file>