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10" r:id="rId2"/>
    <p:sldId id="511" r:id="rId3"/>
    <p:sldId id="512" r:id="rId4"/>
    <p:sldId id="515" r:id="rId5"/>
    <p:sldId id="513" r:id="rId6"/>
    <p:sldId id="514" r:id="rId7"/>
    <p:sldId id="51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78FF"/>
    <a:srgbClr val="E60028"/>
    <a:srgbClr val="EEDC00"/>
    <a:srgbClr val="7AE1AA"/>
    <a:srgbClr val="50D2FF"/>
    <a:srgbClr val="000054"/>
    <a:srgbClr val="FAC800"/>
    <a:srgbClr val="C864C8"/>
    <a:srgbClr val="00C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57" autoAdjust="0"/>
    <p:restoredTop sz="86393" autoAdjust="0"/>
  </p:normalViewPr>
  <p:slideViewPr>
    <p:cSldViewPr snapToGrid="0" snapToObjects="1">
      <p:cViewPr varScale="1">
        <p:scale>
          <a:sx n="99" d="100"/>
          <a:sy n="99" d="100"/>
        </p:scale>
        <p:origin x="16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58FA-DB6C-7C46-8A53-404FEABDFDE5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3868-CFAB-8849-9882-1BB49D8A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32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E379-ED5C-DD45-99D5-F4325B4D2E8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8731-C7E4-6F48-BB60-3D6BFE7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010" y="1941195"/>
            <a:ext cx="3338990" cy="3314434"/>
          </a:xfrm>
          <a:prstGeom prst="rect">
            <a:avLst/>
          </a:prstGeom>
        </p:spPr>
      </p:pic>
      <p:sp>
        <p:nvSpPr>
          <p:cNvPr id="17" name="Rectangle 21"/>
          <p:cNvSpPr/>
          <p:nvPr userDrawn="1"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2"/>
          <p:cNvSpPr/>
          <p:nvPr userDrawn="1"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6855"/>
            <a:ext cx="7820102" cy="1526887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1"/>
            <a:ext cx="782010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EDC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19755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12"/>
          <p:cNvSpPr/>
          <p:nvPr userDrawn="1"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/>
          <p:cNvSpPr/>
          <p:nvPr userDrawn="1"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093927"/>
            <a:ext cx="1357693" cy="608155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44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3"/>
            <a:ext cx="7497956" cy="247510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25073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12"/>
          <p:cNvSpPr/>
          <p:nvPr userDrawn="1"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/>
          <p:cNvSpPr/>
          <p:nvPr userDrawn="1"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9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2375"/>
            <a:ext cx="3866995" cy="291583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43377"/>
            <a:ext cx="7261922" cy="1482513"/>
          </a:xfrm>
        </p:spPr>
        <p:txBody>
          <a:bodyPr/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743874"/>
            <a:ext cx="7261922" cy="7672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589347" y="2742375"/>
            <a:ext cx="3866995" cy="2915837"/>
          </a:xfrm>
        </p:spPr>
        <p:txBody>
          <a:bodyPr>
            <a:normAutofit/>
          </a:bodyPr>
          <a:lstStyle>
            <a:lvl1pPr marL="285750" indent="-285750">
              <a:buClr>
                <a:srgbClr val="FAC800"/>
              </a:buClr>
              <a:buFont typeface="Lucida Grande"/>
              <a:buChar char="—"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200"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817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6202556" cy="1482513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26766" y="2303915"/>
            <a:ext cx="1559234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726765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26765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47865" y="2303915"/>
            <a:ext cx="1566058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347864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347864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5940153" y="2303915"/>
            <a:ext cx="1582155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940152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5940152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21"/>
          <p:cNvSpPr/>
          <p:nvPr userDrawn="1"/>
        </p:nvSpPr>
        <p:spPr>
          <a:xfrm rot="5400000">
            <a:off x="8023763" y="61949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20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3491880" y="1201615"/>
            <a:ext cx="2364607" cy="23641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2"/>
          </p:nvPr>
        </p:nvSpPr>
        <p:spPr>
          <a:xfrm>
            <a:off x="6300192" y="1201615"/>
            <a:ext cx="2364607" cy="23641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26764" y="1201615"/>
            <a:ext cx="2364607" cy="23641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726765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26765" y="4444435"/>
            <a:ext cx="2332038" cy="124681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67473" y="1833808"/>
            <a:ext cx="1932723" cy="12307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400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600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800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3491880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3491880" y="4444435"/>
            <a:ext cx="2332038" cy="124681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632588" y="1833808"/>
            <a:ext cx="1932723" cy="12307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400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600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800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4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300192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29"/>
          </p:nvPr>
        </p:nvSpPr>
        <p:spPr>
          <a:xfrm>
            <a:off x="6300192" y="4444436"/>
            <a:ext cx="2332038" cy="1246817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440900" y="1833808"/>
            <a:ext cx="1932723" cy="12307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400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600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800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52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FF8199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14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7AE1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95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AA00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0A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43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377"/>
            <a:ext cx="7082263" cy="909359"/>
          </a:xfrm>
        </p:spPr>
        <p:txBody>
          <a:bodyPr/>
          <a:lstStyle>
            <a:lvl1pPr>
              <a:defRPr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784"/>
            <a:ext cx="8229600" cy="458857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1007017"/>
            <a:ext cx="9144000" cy="45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Research Data Management at RMIT </a:t>
            </a:r>
          </a:p>
          <a:p>
            <a:r>
              <a:rPr lang="en-AU"/>
              <a:t>
</a:t>
            </a:r>
            <a:endParaRPr lang="en-A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814363" y="6360026"/>
            <a:ext cx="1159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16/9/2020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BBA8-E63C-496C-A513-BE50EC6DAE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26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661" y="1459190"/>
            <a:ext cx="4293340" cy="4029198"/>
          </a:xfrm>
          <a:prstGeom prst="rect">
            <a:avLst/>
          </a:prstGeom>
        </p:spPr>
      </p:pic>
      <p:sp>
        <p:nvSpPr>
          <p:cNvPr id="11" name="Rectangle 21"/>
          <p:cNvSpPr/>
          <p:nvPr userDrawn="1"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"/>
          <p:cNvSpPr/>
          <p:nvPr userDrawn="1"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75115"/>
            <a:ext cx="7820102" cy="1518627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1"/>
            <a:ext cx="782010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/>
          <p:nvPr userDrawn="1"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"/>
          <p:cNvSpPr/>
          <p:nvPr userDrawn="1"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/>
          <p:cNvSpPr/>
          <p:nvPr userDrawn="1"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75115"/>
            <a:ext cx="8235176" cy="1518627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1"/>
            <a:ext cx="82351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/>
          <p:nvPr userDrawn="1"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"/>
          <p:cNvSpPr/>
          <p:nvPr userDrawn="1"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/>
          <p:cNvSpPr/>
          <p:nvPr userDrawn="1"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2075116"/>
            <a:ext cx="7324493" cy="1518627"/>
          </a:xfrm>
        </p:spPr>
        <p:txBody>
          <a:bodyPr>
            <a:normAutofit/>
          </a:bodyPr>
          <a:lstStyle>
            <a:lvl1pPr algn="l"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AAD75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1"/>
            <a:ext cx="823517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876" y="6093927"/>
            <a:ext cx="1357693" cy="6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MIT_DUO_RGB_flat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833"/>
          <a:stretch/>
        </p:blipFill>
        <p:spPr>
          <a:xfrm>
            <a:off x="0" y="1016000"/>
            <a:ext cx="5400000" cy="4566886"/>
          </a:xfrm>
          <a:prstGeom prst="rect">
            <a:avLst/>
          </a:prstGeom>
        </p:spPr>
      </p:pic>
      <p:sp>
        <p:nvSpPr>
          <p:cNvPr id="15" name="Oval 12"/>
          <p:cNvSpPr/>
          <p:nvPr userDrawn="1"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21"/>
          <p:cNvSpPr/>
          <p:nvPr userDrawn="1"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410" y="2075114"/>
            <a:ext cx="7497956" cy="1518628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410" y="3593741"/>
            <a:ext cx="749795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456"/>
            <a:ext cx="4686855" cy="3987422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/>
          <p:cNvSpPr/>
          <p:nvPr userDrawn="1"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410" y="2075115"/>
            <a:ext cx="7497956" cy="1518627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410" y="3593741"/>
            <a:ext cx="749795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25539"/>
            <a:ext cx="1654099" cy="333009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/>
          <p:cNvSpPr/>
          <p:nvPr userDrawn="1"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EDC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410" y="2075115"/>
            <a:ext cx="7497956" cy="1518627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EEDC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410" y="3593741"/>
            <a:ext cx="749795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4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332" y="4019755"/>
            <a:ext cx="749795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8" name="Oval 12"/>
          <p:cNvSpPr/>
          <p:nvPr userDrawn="1"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21"/>
          <p:cNvSpPr/>
          <p:nvPr userDrawn="1"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72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0D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0078FF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19755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21"/>
          <p:cNvSpPr/>
          <p:nvPr userDrawn="1"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093927"/>
            <a:ext cx="1357693" cy="60815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54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3377"/>
            <a:ext cx="7082263" cy="148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8896"/>
            <a:ext cx="8229600" cy="304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" y="79184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16/9/2020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9184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Research Data Management at RMIT </a:t>
            </a:r>
          </a:p>
          <a:p>
            <a:r>
              <a:rPr lang="en-US"/>
              <a:t>
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1" name="Oval 12"/>
          <p:cNvSpPr/>
          <p:nvPr/>
        </p:nvSpPr>
        <p:spPr>
          <a:xfrm rot="5400000">
            <a:off x="8032558" y="-220198"/>
            <a:ext cx="434043" cy="874440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rot="5400000">
            <a:off x="8023763" y="61949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FAC8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8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2" r:id="rId3"/>
    <p:sldLayoutId id="2147483663" r:id="rId4"/>
    <p:sldLayoutId id="214748366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0" r:id="rId12"/>
    <p:sldLayoutId id="2147483652" r:id="rId13"/>
    <p:sldLayoutId id="2147483672" r:id="rId14"/>
    <p:sldLayoutId id="2147483654" r:id="rId15"/>
    <p:sldLayoutId id="2147483670" r:id="rId16"/>
    <p:sldLayoutId id="2147483671" r:id="rId17"/>
    <p:sldLayoutId id="2147483674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005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xidb.org/index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mit.figshare.com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6163-3183-E745-AADA-2DC0B2F1C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017" y="2415588"/>
            <a:ext cx="7086600" cy="1526887"/>
          </a:xfrm>
        </p:spPr>
        <p:txBody>
          <a:bodyPr>
            <a:normAutofit/>
          </a:bodyPr>
          <a:lstStyle/>
          <a:p>
            <a:r>
              <a:rPr lang="en-AU" sz="2000" b="0" dirty="0"/>
              <a:t>Research data life cycle: an example from x-ray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0081F-E6C0-A24F-8687-CC2C67699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1520" y="3803603"/>
            <a:ext cx="5756223" cy="1752600"/>
          </a:xfrm>
        </p:spPr>
        <p:txBody>
          <a:bodyPr>
            <a:normAutofit/>
          </a:bodyPr>
          <a:lstStyle/>
          <a:p>
            <a:pPr algn="ctr"/>
            <a:r>
              <a:rPr lang="en-US" sz="1400" u="sng" dirty="0"/>
              <a:t>Andrew Martin, School of Science (Physics)</a:t>
            </a:r>
          </a:p>
          <a:p>
            <a:pPr algn="ctr"/>
            <a:endParaRPr lang="en-US" sz="1400" u="sng" dirty="0"/>
          </a:p>
          <a:p>
            <a:pPr algn="ctr"/>
            <a:r>
              <a:rPr lang="en-US" sz="1400" dirty="0"/>
              <a:t>Research Data Management at RMIT  - Research Spotlight Session</a:t>
            </a:r>
          </a:p>
          <a:p>
            <a:pPr algn="ctr"/>
            <a:r>
              <a:rPr lang="en-US" sz="1400" dirty="0"/>
              <a:t>16 September 2020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891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9D28074-6910-F044-8B26-15BD7CA3F954}"/>
              </a:ext>
            </a:extLst>
          </p:cNvPr>
          <p:cNvSpPr/>
          <p:nvPr/>
        </p:nvSpPr>
        <p:spPr>
          <a:xfrm>
            <a:off x="5081517" y="1266731"/>
            <a:ext cx="3158969" cy="19226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4726B-555D-1448-BED3-D9D8F363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x-ray facilities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CA832-4329-D84E-9CF2-79E9DE50E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Research Data Management at RMIT </a:t>
            </a:r>
          </a:p>
          <a:p>
            <a:r>
              <a:rPr lang="en-AU"/>
              <a:t>
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981B8-96E1-034B-B00C-74B1C6524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/>
              <a:t>16/9/2020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B2302-4AF4-5241-99F7-8DD388A64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EBBA8-E63C-496C-A513-BE50EC6DAEFF}" type="slidenum">
              <a:rPr lang="en-AU" smtClean="0"/>
              <a:t>2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5D58E-A9A2-CA45-8A57-BD7F6A711335}"/>
              </a:ext>
            </a:extLst>
          </p:cNvPr>
          <p:cNvSpPr txBox="1"/>
          <p:nvPr/>
        </p:nvSpPr>
        <p:spPr>
          <a:xfrm>
            <a:off x="247744" y="1649175"/>
            <a:ext cx="2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Australian Synchrotron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AB7FD-27E5-0A48-B0C5-015C6E13E1B6}"/>
              </a:ext>
            </a:extLst>
          </p:cNvPr>
          <p:cNvSpPr txBox="1"/>
          <p:nvPr/>
        </p:nvSpPr>
        <p:spPr>
          <a:xfrm>
            <a:off x="5651148" y="5755183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X-ray free-electron laser</a:t>
            </a:r>
          </a:p>
        </p:txBody>
      </p:sp>
      <p:pic>
        <p:nvPicPr>
          <p:cNvPr id="12" name="Picture 11" descr="A highway with a mountain in the background&#10;&#10;Description automatically generated">
            <a:extLst>
              <a:ext uri="{FF2B5EF4-FFF2-40B4-BE49-F238E27FC236}">
                <a16:creationId xmlns:a16="http://schemas.microsoft.com/office/drawing/2014/main" id="{7AFDDF68-5F73-5D4F-8109-A5E5CE31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4" y="1940917"/>
            <a:ext cx="3751050" cy="1509212"/>
          </a:xfrm>
          <a:prstGeom prst="rect">
            <a:avLst/>
          </a:prstGeom>
        </p:spPr>
      </p:pic>
      <p:pic>
        <p:nvPicPr>
          <p:cNvPr id="14" name="Picture 13" descr="A picture containing road, dirt, sign, bicycle&#10;&#10;Description automatically generated">
            <a:extLst>
              <a:ext uri="{FF2B5EF4-FFF2-40B4-BE49-F238E27FC236}">
                <a16:creationId xmlns:a16="http://schemas.microsoft.com/office/drawing/2014/main" id="{E42CA2EE-FAEE-A844-959B-9941B026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94" y="3856798"/>
            <a:ext cx="7442580" cy="19226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60389B-7750-A044-B24B-F72C7FA386AC}"/>
              </a:ext>
            </a:extLst>
          </p:cNvPr>
          <p:cNvGrpSpPr/>
          <p:nvPr/>
        </p:nvGrpSpPr>
        <p:grpSpPr>
          <a:xfrm>
            <a:off x="5081517" y="1288504"/>
            <a:ext cx="3434686" cy="1885694"/>
            <a:chOff x="4835857" y="1041557"/>
            <a:chExt cx="3434686" cy="18856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1889E0-CD37-5B49-8521-007EEA53DA72}"/>
                </a:ext>
              </a:extLst>
            </p:cNvPr>
            <p:cNvSpPr txBox="1"/>
            <p:nvPr/>
          </p:nvSpPr>
          <p:spPr>
            <a:xfrm>
              <a:off x="4835857" y="1458058"/>
              <a:ext cx="3434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Speed up electrons to high speeds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9A62D6-669C-2340-A2BF-62E20BA1F708}"/>
                </a:ext>
              </a:extLst>
            </p:cNvPr>
            <p:cNvSpPr txBox="1"/>
            <p:nvPr/>
          </p:nvSpPr>
          <p:spPr>
            <a:xfrm>
              <a:off x="5612642" y="1041557"/>
              <a:ext cx="1881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What do they do?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D7F9DF-1B7F-7F4D-9209-921DEEAF4EF2}"/>
                </a:ext>
              </a:extLst>
            </p:cNvPr>
            <p:cNvSpPr txBox="1"/>
            <p:nvPr/>
          </p:nvSpPr>
          <p:spPr>
            <a:xfrm>
              <a:off x="5359752" y="2588697"/>
              <a:ext cx="2386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Very bright x-ray beams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18B6AB-9A0B-F147-AB4E-E5B9CF8F6B47}"/>
                </a:ext>
              </a:extLst>
            </p:cNvPr>
            <p:cNvGrpSpPr/>
            <p:nvPr/>
          </p:nvGrpSpPr>
          <p:grpSpPr>
            <a:xfrm>
              <a:off x="5464671" y="1879620"/>
              <a:ext cx="2029087" cy="605119"/>
              <a:chOff x="5385769" y="1870586"/>
              <a:chExt cx="2029087" cy="605119"/>
            </a:xfrm>
          </p:grpSpPr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CC75C778-B46E-3042-827B-E432C9DEF7F2}"/>
                  </a:ext>
                </a:extLst>
              </p:cNvPr>
              <p:cNvSpPr/>
              <p:nvPr/>
            </p:nvSpPr>
            <p:spPr>
              <a:xfrm rot="5400000">
                <a:off x="6097753" y="1158602"/>
                <a:ext cx="605119" cy="2029087"/>
              </a:xfrm>
              <a:prstGeom prst="rightArrow">
                <a:avLst>
                  <a:gd name="adj1" fmla="val 50000"/>
                  <a:gd name="adj2" fmla="val 4323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33EF3F-E402-544B-AF73-D888E81C56BD}"/>
                  </a:ext>
                </a:extLst>
              </p:cNvPr>
              <p:cNvSpPr txBox="1"/>
              <p:nvPr/>
            </p:nvSpPr>
            <p:spPr>
              <a:xfrm>
                <a:off x="5867944" y="2021945"/>
                <a:ext cx="11063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Special magnets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83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C8ED-07A5-4B47-9B9C-609FA56F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use them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C776-7F1A-034C-A515-B576EA20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1298"/>
            <a:ext cx="8229600" cy="4073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E.g.</a:t>
            </a:r>
          </a:p>
          <a:p>
            <a:r>
              <a:rPr lang="en-US" dirty="0"/>
              <a:t>Atomic structure of materials</a:t>
            </a:r>
          </a:p>
          <a:p>
            <a:r>
              <a:rPr lang="en-US" dirty="0"/>
              <a:t>Proteins</a:t>
            </a:r>
          </a:p>
          <a:p>
            <a:r>
              <a:rPr lang="en-US" dirty="0"/>
              <a:t>Chemical reactions</a:t>
            </a:r>
          </a:p>
          <a:p>
            <a:r>
              <a:rPr lang="en-US" dirty="0"/>
              <a:t>Medical imaging</a:t>
            </a:r>
          </a:p>
          <a:p>
            <a:r>
              <a:rPr lang="en-US" dirty="0"/>
              <a:t>3D imaging of materials</a:t>
            </a:r>
          </a:p>
          <a:p>
            <a:r>
              <a:rPr lang="en-US" dirty="0"/>
              <a:t>Elemental analysis</a:t>
            </a:r>
          </a:p>
          <a:p>
            <a:r>
              <a:rPr lang="en-US" dirty="0"/>
              <a:t>And much more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Access is free, but competitive!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23FB-00B5-A44C-967E-C41AEAF4E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Research Data Management at RMIT </a:t>
            </a:r>
          </a:p>
          <a:p>
            <a:r>
              <a:rPr lang="en-AU"/>
              <a:t>
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5859F-75E7-F549-9AE2-1492321CB2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/>
              <a:t>16/9/2020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47EF-E8F6-7F46-8B24-A616C0B26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EBBA8-E63C-496C-A513-BE50EC6DAEFF}" type="slidenum">
              <a:rPr lang="en-AU" smtClean="0"/>
              <a:t>3</a:t>
            </a:fld>
            <a:endParaRPr lang="en-AU"/>
          </a:p>
        </p:txBody>
      </p:sp>
      <p:pic>
        <p:nvPicPr>
          <p:cNvPr id="9" name="Picture 8" descr="A picture containing clock, game&#10;&#10;Description automatically generated">
            <a:extLst>
              <a:ext uri="{FF2B5EF4-FFF2-40B4-BE49-F238E27FC236}">
                <a16:creationId xmlns:a16="http://schemas.microsoft.com/office/drawing/2014/main" id="{35303581-D7BE-414C-9FAE-C7C42FD97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05"/>
          <a:stretch/>
        </p:blipFill>
        <p:spPr>
          <a:xfrm>
            <a:off x="5325030" y="1934883"/>
            <a:ext cx="3087710" cy="3076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4E25F-6458-434A-BC21-BF74890C6A04}"/>
              </a:ext>
            </a:extLst>
          </p:cNvPr>
          <p:cNvSpPr txBox="1"/>
          <p:nvPr/>
        </p:nvSpPr>
        <p:spPr>
          <a:xfrm>
            <a:off x="5127171" y="1617450"/>
            <a:ext cx="3483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 x-ray “pattern” from a protein nanocrystal </a:t>
            </a:r>
          </a:p>
        </p:txBody>
      </p:sp>
    </p:spTree>
    <p:extLst>
      <p:ext uri="{BB962C8B-B14F-4D97-AF65-F5344CB8AC3E}">
        <p14:creationId xmlns:p14="http://schemas.microsoft.com/office/powerpoint/2010/main" val="375277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9E2F-0EA9-8843-B011-9E76DEE5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 Data” @ X-ray laser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0762-C94D-1847-AD02-29D577A9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711"/>
            <a:ext cx="8229600" cy="4588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High-throughput imaging experiments have substantial data requirements:</a:t>
            </a:r>
          </a:p>
          <a:p>
            <a:endParaRPr lang="en-US" dirty="0"/>
          </a:p>
          <a:p>
            <a:r>
              <a:rPr lang="en-US" dirty="0"/>
              <a:t>100s or 1000s of x-ray patterns per second </a:t>
            </a:r>
          </a:p>
          <a:p>
            <a:endParaRPr lang="en-US" dirty="0"/>
          </a:p>
          <a:p>
            <a:r>
              <a:rPr lang="en-US" dirty="0"/>
              <a:t>~50 hour experiment.</a:t>
            </a:r>
          </a:p>
          <a:p>
            <a:endParaRPr lang="en-US" dirty="0"/>
          </a:p>
          <a:p>
            <a:r>
              <a:rPr lang="en-US" dirty="0"/>
              <a:t> = 1 – 200 Tb of data per experiment</a:t>
            </a:r>
          </a:p>
          <a:p>
            <a:endParaRPr lang="en-US" dirty="0"/>
          </a:p>
          <a:p>
            <a:r>
              <a:rPr lang="en-US" dirty="0"/>
              <a:t>Stored at the x-ray facility on Linux-based servers</a:t>
            </a:r>
          </a:p>
          <a:p>
            <a:endParaRPr lang="en-US" dirty="0"/>
          </a:p>
          <a:p>
            <a:r>
              <a:rPr lang="en-US" dirty="0"/>
              <a:t>Access the facility’s servers remotely to analyze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6D06C-AD25-E54D-B050-70DB6ECCF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Research Data Management at RMIT </a:t>
            </a:r>
          </a:p>
          <a:p>
            <a:r>
              <a:rPr lang="en-AU"/>
              <a:t>
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CAC6D-1CD9-434E-89C8-A35089B304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/>
              <a:t>16/9/2020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0EB11-8C5A-8F4A-8394-8CF978A5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EBBA8-E63C-496C-A513-BE50EC6DAEF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81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D477-57E2-4647-9801-0542349C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life cycle in x-ray laser science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BBC9A-F023-224F-A385-C13F6AF99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Research Data Management at RMIT </a:t>
            </a:r>
          </a:p>
          <a:p>
            <a:r>
              <a:rPr lang="en-AU"/>
              <a:t>
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AF18B-E180-064A-9CE1-95379452DA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/>
              <a:t>16/9/2020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6D8B0-D869-894A-89BB-361BF201C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EBBA8-E63C-496C-A513-BE50EC6DAEFF}" type="slidenum">
              <a:rPr lang="en-AU" smtClean="0"/>
              <a:t>5</a:t>
            </a:fld>
            <a:endParaRPr lang="en-AU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5D6E7E-39E0-9E42-82E4-FAC82CDAAAB9}"/>
              </a:ext>
            </a:extLst>
          </p:cNvPr>
          <p:cNvSpPr/>
          <p:nvPr/>
        </p:nvSpPr>
        <p:spPr>
          <a:xfrm>
            <a:off x="1017009" y="2842627"/>
            <a:ext cx="2330635" cy="771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 an experiment proposal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C9A385-0DD3-A249-B36E-4FE8666EF503}"/>
              </a:ext>
            </a:extLst>
          </p:cNvPr>
          <p:cNvSpPr/>
          <p:nvPr/>
        </p:nvSpPr>
        <p:spPr>
          <a:xfrm>
            <a:off x="3096313" y="1595063"/>
            <a:ext cx="2330635" cy="771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Proposal accepted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(hopefully!)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97C85E2-3F73-4F41-9D6C-6E0D894B44C4}"/>
              </a:ext>
            </a:extLst>
          </p:cNvPr>
          <p:cNvSpPr/>
          <p:nvPr/>
        </p:nvSpPr>
        <p:spPr>
          <a:xfrm>
            <a:off x="5614758" y="2879517"/>
            <a:ext cx="2330635" cy="771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Experiment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(2-5 days)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9920126-659E-704C-BEAE-6E2D193FDEA1}"/>
              </a:ext>
            </a:extLst>
          </p:cNvPr>
          <p:cNvSpPr/>
          <p:nvPr/>
        </p:nvSpPr>
        <p:spPr>
          <a:xfrm>
            <a:off x="4775049" y="4520561"/>
            <a:ext cx="2330635" cy="771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analysis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(up to 2 years)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482C399-F996-094A-B97A-7BB9195615C0}"/>
              </a:ext>
            </a:extLst>
          </p:cNvPr>
          <p:cNvSpPr/>
          <p:nvPr/>
        </p:nvSpPr>
        <p:spPr>
          <a:xfrm>
            <a:off x="2035143" y="4520561"/>
            <a:ext cx="2330635" cy="771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Publication &amp; Data sharing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629ED82-CE2A-5B44-89BE-C12D517175A2}"/>
              </a:ext>
            </a:extLst>
          </p:cNvPr>
          <p:cNvSpPr/>
          <p:nvPr/>
        </p:nvSpPr>
        <p:spPr>
          <a:xfrm rot="768146" flipH="1">
            <a:off x="2012418" y="2182286"/>
            <a:ext cx="1451882" cy="1378404"/>
          </a:xfrm>
          <a:prstGeom prst="arc">
            <a:avLst/>
          </a:prstGeom>
          <a:ln w="92075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E06F497-FF3F-6C4A-8E19-C89DB0D59B19}"/>
              </a:ext>
            </a:extLst>
          </p:cNvPr>
          <p:cNvSpPr/>
          <p:nvPr/>
        </p:nvSpPr>
        <p:spPr>
          <a:xfrm rot="5400000" flipH="1">
            <a:off x="4853086" y="2090577"/>
            <a:ext cx="1451882" cy="1378404"/>
          </a:xfrm>
          <a:prstGeom prst="arc">
            <a:avLst/>
          </a:prstGeom>
          <a:ln w="92075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597EBF8-7832-6C43-8B37-EF9D4FF0CB51}"/>
              </a:ext>
            </a:extLst>
          </p:cNvPr>
          <p:cNvSpPr/>
          <p:nvPr/>
        </p:nvSpPr>
        <p:spPr>
          <a:xfrm rot="10800000" flipH="1">
            <a:off x="4888817" y="3098498"/>
            <a:ext cx="1451882" cy="1378404"/>
          </a:xfrm>
          <a:prstGeom prst="arc">
            <a:avLst>
              <a:gd name="adj1" fmla="val 17919313"/>
              <a:gd name="adj2" fmla="val 0"/>
            </a:avLst>
          </a:prstGeom>
          <a:ln w="92075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2AB795B-958C-574B-9E3F-B36B52CC4A19}"/>
              </a:ext>
            </a:extLst>
          </p:cNvPr>
          <p:cNvSpPr/>
          <p:nvPr/>
        </p:nvSpPr>
        <p:spPr>
          <a:xfrm rot="14900150" flipH="1">
            <a:off x="3923591" y="3673972"/>
            <a:ext cx="1451882" cy="1378404"/>
          </a:xfrm>
          <a:prstGeom prst="arc">
            <a:avLst>
              <a:gd name="adj1" fmla="val 17919313"/>
              <a:gd name="adj2" fmla="val 0"/>
            </a:avLst>
          </a:prstGeom>
          <a:ln w="92075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39A2114-8BCA-6A4B-AB69-BE14F9BB350D}"/>
              </a:ext>
            </a:extLst>
          </p:cNvPr>
          <p:cNvSpPr/>
          <p:nvPr/>
        </p:nvSpPr>
        <p:spPr>
          <a:xfrm rot="19107660" flipH="1">
            <a:off x="2097134" y="3337941"/>
            <a:ext cx="1378409" cy="1378404"/>
          </a:xfrm>
          <a:prstGeom prst="arc">
            <a:avLst>
              <a:gd name="adj1" fmla="val 17919313"/>
              <a:gd name="adj2" fmla="val 21292635"/>
            </a:avLst>
          </a:prstGeom>
          <a:ln w="92075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64E846-7290-BB4F-8831-F2A5B6F52543}"/>
              </a:ext>
            </a:extLst>
          </p:cNvPr>
          <p:cNvSpPr txBox="1"/>
          <p:nvPr/>
        </p:nvSpPr>
        <p:spPr>
          <a:xfrm>
            <a:off x="1419149" y="1927707"/>
            <a:ext cx="119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few months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CEC8BD-B3E7-0F4D-AD84-CAA4522115B4}"/>
              </a:ext>
            </a:extLst>
          </p:cNvPr>
          <p:cNvSpPr txBox="1"/>
          <p:nvPr/>
        </p:nvSpPr>
        <p:spPr>
          <a:xfrm>
            <a:off x="6056139" y="1967585"/>
            <a:ext cx="962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~3 months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27D5BF-1A8D-9543-933F-11064ECB6D40}"/>
              </a:ext>
            </a:extLst>
          </p:cNvPr>
          <p:cNvSpPr txBox="1"/>
          <p:nvPr/>
        </p:nvSpPr>
        <p:spPr>
          <a:xfrm rot="16200000">
            <a:off x="491968" y="3033512"/>
            <a:ext cx="7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4887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16B5-266C-254F-90D9-A07DF1C0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X-ray Imaging Data Bank 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101F6C-ACDD-3B41-92AA-DA862714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156" y="1958420"/>
            <a:ext cx="5793288" cy="420511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0BF1-27B8-1A49-BF2C-053E0AA2B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Research Data Management at RMIT </a:t>
            </a:r>
          </a:p>
          <a:p>
            <a:r>
              <a:rPr lang="en-AU"/>
              <a:t>
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EFFCA-7F15-114C-A20E-27E94B0C06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/>
              <a:t>16/9/2020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9232-0F58-834D-8F31-D08484F5B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EBBA8-E63C-496C-A513-BE50EC6DAEFF}" type="slidenum">
              <a:rPr lang="en-AU" smtClean="0"/>
              <a:t>6</a:t>
            </a:fld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0BAB0-A2F1-894A-BC5B-13F2A056565E}"/>
              </a:ext>
            </a:extLst>
          </p:cNvPr>
          <p:cNvSpPr/>
          <p:nvPr/>
        </p:nvSpPr>
        <p:spPr>
          <a:xfrm>
            <a:off x="457200" y="1049061"/>
            <a:ext cx="8328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https://www.cxidb.org/index.html</a:t>
            </a:r>
            <a:endParaRPr lang="en-US" dirty="0"/>
          </a:p>
          <a:p>
            <a:r>
              <a:rPr lang="en-US" dirty="0"/>
              <a:t>Uses a standardized format based on hdf5 (https://</a:t>
            </a:r>
            <a:r>
              <a:rPr lang="en-US" dirty="0" err="1"/>
              <a:t>www.hdfgroup.org</a:t>
            </a:r>
            <a:r>
              <a:rPr lang="en-US" dirty="0"/>
              <a:t>/solutions/hdf5/)</a:t>
            </a:r>
          </a:p>
        </p:txBody>
      </p:sp>
    </p:spTree>
    <p:extLst>
      <p:ext uri="{BB962C8B-B14F-4D97-AF65-F5344CB8AC3E}">
        <p14:creationId xmlns:p14="http://schemas.microsoft.com/office/powerpoint/2010/main" val="62315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00EA-71D2-AB40-B561-7B192C76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Figshare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https://rmit.figshare.com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1181-F52C-D24F-970F-8997DDB8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Recently shared more modest datasets (1000s of patterns; 3-25 Gb) </a:t>
            </a:r>
          </a:p>
          <a:p>
            <a:pPr marL="0" indent="0">
              <a:buNone/>
            </a:pPr>
            <a:r>
              <a:rPr lang="en-US" dirty="0"/>
              <a:t>Easy to use. Provides a DOI for citation.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570C4-0DF8-A446-A5AE-0EAC9D8A5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Research Data Management at RMIT </a:t>
            </a:r>
          </a:p>
          <a:p>
            <a:r>
              <a:rPr lang="en-AU"/>
              <a:t>
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5A292-9390-1A43-8823-AE4BD946E2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AU" dirty="0"/>
              <a:t>16/9/2020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C082E-C9A7-7C47-89F5-1ECD0360E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7EBBA8-E63C-496C-A513-BE50EC6DAEFF}" type="slidenum">
              <a:rPr lang="en-AU" smtClean="0"/>
              <a:t>7</a:t>
            </a:fld>
            <a:endParaRPr lang="en-AU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98A65-6A81-D04D-BF36-BECE777F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12" y="2081757"/>
            <a:ext cx="6865808" cy="33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9967"/>
      </p:ext>
    </p:extLst>
  </p:cSld>
  <p:clrMapOvr>
    <a:masterClrMapping/>
  </p:clrMapOvr>
</p:sld>
</file>

<file path=ppt/theme/theme1.xml><?xml version="1.0" encoding="utf-8"?>
<a:theme xmlns:a="http://schemas.openxmlformats.org/drawingml/2006/main" name="RMIT_2017_Templates_Master_Core_Standard_ITS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RMIT_2017_Templates_Master_Core_Standard_ITS</Template>
  <TotalTime>24849</TotalTime>
  <Words>321</Words>
  <Application>Microsoft Macintosh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Lucida Grande</vt:lpstr>
      <vt:lpstr>RMIT_2017_Templates_Master_Core_Standard_ITS</vt:lpstr>
      <vt:lpstr>Research data life cycle: an example from x-ray physics</vt:lpstr>
      <vt:lpstr>Large-scale x-ray facilities</vt:lpstr>
      <vt:lpstr>What do we use them for?</vt:lpstr>
      <vt:lpstr>“Big Data” @ X-ray laser facilities</vt:lpstr>
      <vt:lpstr>The data life cycle in x-ray laser science</vt:lpstr>
      <vt:lpstr>Coherent X-ray Imaging Data Bank </vt:lpstr>
      <vt:lpstr>Figshare - https://rmit.figshare.com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 Title to go here</dc:title>
  <dc:subject/>
  <dc:creator>Andrew M</dc:creator>
  <cp:keywords/>
  <dc:description/>
  <cp:lastModifiedBy>Andrew Martin</cp:lastModifiedBy>
  <cp:revision>324</cp:revision>
  <cp:lastPrinted>2020-04-16T00:54:56Z</cp:lastPrinted>
  <dcterms:created xsi:type="dcterms:W3CDTF">2018-05-28T06:39:14Z</dcterms:created>
  <dcterms:modified xsi:type="dcterms:W3CDTF">2020-09-16T00:34:52Z</dcterms:modified>
  <cp:category/>
</cp:coreProperties>
</file>